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4" r:id="rId5"/>
    <p:sldMasterId id="2147488810" r:id="rId6"/>
    <p:sldMasterId id="2147488813" r:id="rId7"/>
  </p:sldMasterIdLst>
  <p:notesMasterIdLst>
    <p:notesMasterId r:id="rId32"/>
  </p:notesMasterIdLst>
  <p:handoutMasterIdLst>
    <p:handoutMasterId r:id="rId33"/>
  </p:handoutMasterIdLst>
  <p:sldIdLst>
    <p:sldId id="628" r:id="rId8"/>
    <p:sldId id="673" r:id="rId9"/>
    <p:sldId id="661" r:id="rId10"/>
    <p:sldId id="671" r:id="rId11"/>
    <p:sldId id="639" r:id="rId12"/>
    <p:sldId id="659" r:id="rId13"/>
    <p:sldId id="663" r:id="rId14"/>
    <p:sldId id="664" r:id="rId15"/>
    <p:sldId id="665" r:id="rId16"/>
    <p:sldId id="666" r:id="rId17"/>
    <p:sldId id="667" r:id="rId18"/>
    <p:sldId id="641" r:id="rId19"/>
    <p:sldId id="642" r:id="rId20"/>
    <p:sldId id="651" r:id="rId21"/>
    <p:sldId id="652" r:id="rId22"/>
    <p:sldId id="676" r:id="rId23"/>
    <p:sldId id="677" r:id="rId24"/>
    <p:sldId id="679" r:id="rId25"/>
    <p:sldId id="678" r:id="rId26"/>
    <p:sldId id="668" r:id="rId27"/>
    <p:sldId id="669" r:id="rId28"/>
    <p:sldId id="674" r:id="rId29"/>
    <p:sldId id="675" r:id="rId30"/>
    <p:sldId id="611" r:id="rId31"/>
  </p:sldIdLst>
  <p:sldSz cx="10693400" cy="756126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492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064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636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08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161"/>
    <a:srgbClr val="663300"/>
    <a:srgbClr val="FF9900"/>
    <a:srgbClr val="FF0000"/>
    <a:srgbClr val="FCF6E8"/>
    <a:srgbClr val="0F5494"/>
    <a:srgbClr val="006600"/>
    <a:srgbClr val="FCECF2"/>
    <a:srgbClr val="EEDDB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4029" autoAdjust="0"/>
  </p:normalViewPr>
  <p:slideViewPr>
    <p:cSldViewPr>
      <p:cViewPr varScale="1">
        <p:scale>
          <a:sx n="75" d="100"/>
          <a:sy n="75" d="100"/>
        </p:scale>
        <p:origin x="1755" y="49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40" y="-114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94E08-25EE-40A5-873E-6CCFB8DBE22B}" type="doc">
      <dgm:prSet loTypeId="urn:microsoft.com/office/officeart/2005/8/layout/hProcess7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AC704B8-291D-41B5-9D3C-6E387C0534A2}">
      <dgm:prSet phldrT="[Text]"/>
      <dgm:spPr/>
      <dgm:t>
        <a:bodyPr/>
        <a:lstStyle/>
        <a:p>
          <a:r>
            <a:rPr lang="en-US" b="1" smtClean="0"/>
            <a:t>PRINCIPLES</a:t>
          </a:r>
          <a:endParaRPr lang="en-US" b="1" dirty="0"/>
        </a:p>
      </dgm:t>
    </dgm:pt>
    <dgm:pt modelId="{E83ACFE4-03E3-44FF-8E15-D35FE2AEB6D7}" type="parTrans" cxnId="{837EA978-D668-4EF5-9D2C-C8101477DFA4}">
      <dgm:prSet/>
      <dgm:spPr/>
      <dgm:t>
        <a:bodyPr/>
        <a:lstStyle/>
        <a:p>
          <a:endParaRPr lang="en-US"/>
        </a:p>
      </dgm:t>
    </dgm:pt>
    <dgm:pt modelId="{2D8DE883-314A-493C-98B8-969BDBBF7040}" type="sibTrans" cxnId="{837EA978-D668-4EF5-9D2C-C8101477DFA4}">
      <dgm:prSet/>
      <dgm:spPr/>
      <dgm:t>
        <a:bodyPr/>
        <a:lstStyle/>
        <a:p>
          <a:endParaRPr lang="en-US"/>
        </a:p>
      </dgm:t>
    </dgm:pt>
    <dgm:pt modelId="{9AF94640-E1B1-4B92-BC62-C38AA30D5A39}">
      <dgm:prSet phldrT="[Text]"/>
      <dgm:spPr/>
      <dgm:t>
        <a:bodyPr/>
        <a:lstStyle/>
        <a:p>
          <a:r>
            <a:rPr lang="en-GB" sz="2600" dirty="0" smtClean="0"/>
            <a:t>Balance between </a:t>
          </a:r>
          <a:r>
            <a:rPr lang="en-GB" sz="2600" b="1" dirty="0" smtClean="0"/>
            <a:t>trust</a:t>
          </a:r>
          <a:r>
            <a:rPr lang="en-GB" sz="2600" dirty="0" smtClean="0"/>
            <a:t> and </a:t>
          </a:r>
          <a:r>
            <a:rPr lang="en-GB" sz="2600" b="1" dirty="0" smtClean="0"/>
            <a:t>control</a:t>
          </a:r>
          <a:endParaRPr lang="en-US" sz="2600" dirty="0"/>
        </a:p>
      </dgm:t>
    </dgm:pt>
    <dgm:pt modelId="{1FCDF454-1763-4B98-81EB-5C5EAAC17DB9}" type="parTrans" cxnId="{A7EEBAB9-BAEA-447D-B682-CE9459501B17}">
      <dgm:prSet/>
      <dgm:spPr/>
      <dgm:t>
        <a:bodyPr/>
        <a:lstStyle/>
        <a:p>
          <a:endParaRPr lang="en-US"/>
        </a:p>
      </dgm:t>
    </dgm:pt>
    <dgm:pt modelId="{0091E413-54CF-4BEB-B62D-0D176EF47052}" type="sibTrans" cxnId="{A7EEBAB9-BAEA-447D-B682-CE9459501B17}">
      <dgm:prSet/>
      <dgm:spPr/>
      <dgm:t>
        <a:bodyPr/>
        <a:lstStyle/>
        <a:p>
          <a:endParaRPr lang="en-US"/>
        </a:p>
      </dgm:t>
    </dgm:pt>
    <dgm:pt modelId="{21DCCD9B-33F0-495B-8D6A-708C0CB6CA7B}">
      <dgm:prSet phldrT="[Text]"/>
      <dgm:spPr/>
      <dgm:t>
        <a:bodyPr/>
        <a:lstStyle/>
        <a:p>
          <a:r>
            <a:rPr lang="en-US" b="1" dirty="0" smtClean="0"/>
            <a:t>METHODOLOGY</a:t>
          </a:r>
          <a:endParaRPr lang="en-US" b="1" dirty="0"/>
        </a:p>
      </dgm:t>
    </dgm:pt>
    <dgm:pt modelId="{92E9997A-1B0F-445D-8588-AF73386B96D4}" type="parTrans" cxnId="{312DF851-D49A-4D15-A297-0A7C2E45D818}">
      <dgm:prSet/>
      <dgm:spPr/>
      <dgm:t>
        <a:bodyPr/>
        <a:lstStyle/>
        <a:p>
          <a:endParaRPr lang="en-US"/>
        </a:p>
      </dgm:t>
    </dgm:pt>
    <dgm:pt modelId="{7782019F-741C-4709-BB82-B8B592637E63}" type="sibTrans" cxnId="{312DF851-D49A-4D15-A297-0A7C2E45D818}">
      <dgm:prSet/>
      <dgm:spPr/>
      <dgm:t>
        <a:bodyPr/>
        <a:lstStyle/>
        <a:p>
          <a:endParaRPr lang="en-US"/>
        </a:p>
      </dgm:t>
    </dgm:pt>
    <dgm:pt modelId="{DBA4B60F-F231-4879-9F82-24AA9C9B0FC6}">
      <dgm:prSet phldrT="[Text]"/>
      <dgm:spPr/>
      <dgm:t>
        <a:bodyPr/>
        <a:lstStyle/>
        <a:p>
          <a:r>
            <a:rPr lang="en-GB" sz="2400" b="0" dirty="0" smtClean="0"/>
            <a:t>Limited information requested ex-ante (Financial statements, use of resources)</a:t>
          </a:r>
          <a:endParaRPr lang="en-US" sz="2400" b="0" dirty="0"/>
        </a:p>
      </dgm:t>
    </dgm:pt>
    <dgm:pt modelId="{192C0575-E22E-4CD2-9BF0-32799FDD4C30}" type="parTrans" cxnId="{6E44E850-1D30-49F1-8AEB-6E562BBE7DAE}">
      <dgm:prSet/>
      <dgm:spPr/>
      <dgm:t>
        <a:bodyPr/>
        <a:lstStyle/>
        <a:p>
          <a:endParaRPr lang="en-US"/>
        </a:p>
      </dgm:t>
    </dgm:pt>
    <dgm:pt modelId="{A3042E2B-A8CC-4558-9778-934CBFE3806F}" type="sibTrans" cxnId="{6E44E850-1D30-49F1-8AEB-6E562BBE7DAE}">
      <dgm:prSet/>
      <dgm:spPr/>
      <dgm:t>
        <a:bodyPr/>
        <a:lstStyle/>
        <a:p>
          <a:endParaRPr lang="en-US"/>
        </a:p>
      </dgm:t>
    </dgm:pt>
    <dgm:pt modelId="{6DC242A6-1077-4E2B-B68D-C51056A58836}">
      <dgm:prSet custT="1"/>
      <dgm:spPr/>
      <dgm:t>
        <a:bodyPr/>
        <a:lstStyle/>
        <a:p>
          <a:endParaRPr lang="en-GB" sz="1800" b="1" dirty="0" smtClean="0"/>
        </a:p>
      </dgm:t>
    </dgm:pt>
    <dgm:pt modelId="{0982CB95-2148-4E36-932C-6F2811AE1582}" type="parTrans" cxnId="{688A9F85-6B98-4371-9D4A-76D3ACC0F676}">
      <dgm:prSet/>
      <dgm:spPr/>
      <dgm:t>
        <a:bodyPr/>
        <a:lstStyle/>
        <a:p>
          <a:endParaRPr lang="en-US"/>
        </a:p>
      </dgm:t>
    </dgm:pt>
    <dgm:pt modelId="{547444C0-689A-46E2-8814-F9A9D665D46B}" type="sibTrans" cxnId="{688A9F85-6B98-4371-9D4A-76D3ACC0F676}">
      <dgm:prSet/>
      <dgm:spPr/>
      <dgm:t>
        <a:bodyPr/>
        <a:lstStyle/>
        <a:p>
          <a:endParaRPr lang="en-US"/>
        </a:p>
      </dgm:t>
    </dgm:pt>
    <dgm:pt modelId="{F839711B-EB0C-4F73-8B2B-370987AADB64}">
      <dgm:prSet/>
      <dgm:spPr/>
      <dgm:t>
        <a:bodyPr/>
        <a:lstStyle/>
        <a:p>
          <a:r>
            <a:rPr lang="en-GB" sz="2600" b="1" dirty="0" smtClean="0"/>
            <a:t>Minimize burden </a:t>
          </a:r>
          <a:r>
            <a:rPr lang="en-GB" sz="2600" dirty="0" smtClean="0"/>
            <a:t>on beneficiaries</a:t>
          </a:r>
          <a:endParaRPr lang="en-GB" sz="2600" dirty="0"/>
        </a:p>
      </dgm:t>
    </dgm:pt>
    <dgm:pt modelId="{5C9B1186-8950-49F4-858A-439666C69D86}" type="parTrans" cxnId="{6545AED6-04FF-4DDB-BACF-86C519CE7567}">
      <dgm:prSet/>
      <dgm:spPr/>
      <dgm:t>
        <a:bodyPr/>
        <a:lstStyle/>
        <a:p>
          <a:endParaRPr lang="en-US"/>
        </a:p>
      </dgm:t>
    </dgm:pt>
    <dgm:pt modelId="{F3E7D194-7468-43D2-A44E-804EBCC19A7D}" type="sibTrans" cxnId="{6545AED6-04FF-4DDB-BACF-86C519CE7567}">
      <dgm:prSet/>
      <dgm:spPr/>
      <dgm:t>
        <a:bodyPr/>
        <a:lstStyle/>
        <a:p>
          <a:endParaRPr lang="en-US"/>
        </a:p>
      </dgm:t>
    </dgm:pt>
    <dgm:pt modelId="{54DED5FE-9B9D-4820-B179-B35F4AEAAEC1}">
      <dgm:prSet custT="1"/>
      <dgm:spPr/>
      <dgm:t>
        <a:bodyPr/>
        <a:lstStyle/>
        <a:p>
          <a:endParaRPr lang="en-GB" sz="2000" dirty="0" smtClean="0"/>
        </a:p>
      </dgm:t>
    </dgm:pt>
    <dgm:pt modelId="{F8ADE51C-8EA0-4BC4-B333-7FFC1B897C13}" type="parTrans" cxnId="{90ECA659-7969-4F0A-BE85-B99E7FA80126}">
      <dgm:prSet/>
      <dgm:spPr/>
      <dgm:t>
        <a:bodyPr/>
        <a:lstStyle/>
        <a:p>
          <a:endParaRPr lang="en-US"/>
        </a:p>
      </dgm:t>
    </dgm:pt>
    <dgm:pt modelId="{2F1387C0-9F8F-4C5A-A0FC-A3ACABB0F10B}" type="sibTrans" cxnId="{90ECA659-7969-4F0A-BE85-B99E7FA80126}">
      <dgm:prSet/>
      <dgm:spPr/>
      <dgm:t>
        <a:bodyPr/>
        <a:lstStyle/>
        <a:p>
          <a:endParaRPr lang="en-US"/>
        </a:p>
      </dgm:t>
    </dgm:pt>
    <dgm:pt modelId="{1FAE3BA3-CF46-40C2-B20C-7314EA74CA23}">
      <dgm:prSet/>
      <dgm:spPr/>
      <dgm:t>
        <a:bodyPr/>
        <a:lstStyle/>
        <a:p>
          <a:r>
            <a:rPr lang="en-GB" sz="2600" b="1" dirty="0" smtClean="0"/>
            <a:t>Equal treatment</a:t>
          </a:r>
          <a:endParaRPr lang="en-GB" sz="2600" b="1" dirty="0"/>
        </a:p>
      </dgm:t>
    </dgm:pt>
    <dgm:pt modelId="{3E349EA9-0518-41E6-9B99-7C86BE0FC438}" type="parTrans" cxnId="{0AC94639-FFF5-4713-8376-4049173686A2}">
      <dgm:prSet/>
      <dgm:spPr/>
      <dgm:t>
        <a:bodyPr/>
        <a:lstStyle/>
        <a:p>
          <a:endParaRPr lang="en-US"/>
        </a:p>
      </dgm:t>
    </dgm:pt>
    <dgm:pt modelId="{6FF5244A-4FC5-439A-BDE3-5B68E2AEC1F2}" type="sibTrans" cxnId="{0AC94639-FFF5-4713-8376-4049173686A2}">
      <dgm:prSet/>
      <dgm:spPr/>
      <dgm:t>
        <a:bodyPr/>
        <a:lstStyle/>
        <a:p>
          <a:endParaRPr lang="en-US"/>
        </a:p>
      </dgm:t>
    </dgm:pt>
    <dgm:pt modelId="{047DFBF3-6FF6-485F-A8D1-6933B94E2FC8}">
      <dgm:prSet phldrT="[Text]" custT="1"/>
      <dgm:spPr/>
      <dgm:t>
        <a:bodyPr/>
        <a:lstStyle/>
        <a:p>
          <a:endParaRPr lang="en-US" sz="1600" b="0" dirty="0"/>
        </a:p>
      </dgm:t>
    </dgm:pt>
    <dgm:pt modelId="{E8755E4A-A3EB-4409-98DF-339174E4B287}" type="parTrans" cxnId="{A5178A1B-1BEE-45ED-B55F-B7825E231569}">
      <dgm:prSet/>
      <dgm:spPr/>
      <dgm:t>
        <a:bodyPr/>
        <a:lstStyle/>
        <a:p>
          <a:endParaRPr lang="en-US"/>
        </a:p>
      </dgm:t>
    </dgm:pt>
    <dgm:pt modelId="{053A45DB-8C2D-4EE8-B85C-E24001EABF9C}" type="sibTrans" cxnId="{A5178A1B-1BEE-45ED-B55F-B7825E231569}">
      <dgm:prSet/>
      <dgm:spPr/>
      <dgm:t>
        <a:bodyPr/>
        <a:lstStyle/>
        <a:p>
          <a:endParaRPr lang="en-US"/>
        </a:p>
      </dgm:t>
    </dgm:pt>
    <dgm:pt modelId="{D7FFFA8F-E2A8-4706-84CD-20141FD6D574}">
      <dgm:prSet/>
      <dgm:spPr/>
      <dgm:t>
        <a:bodyPr/>
        <a:lstStyle/>
        <a:p>
          <a:r>
            <a:rPr lang="en-GB" sz="2400" b="0" dirty="0" smtClean="0"/>
            <a:t>Risk considerations may justify asking the beneficiary for further information and/or evidence </a:t>
          </a:r>
          <a:endParaRPr lang="en-GB" sz="2400" dirty="0"/>
        </a:p>
      </dgm:t>
    </dgm:pt>
    <dgm:pt modelId="{AAB00BE4-AB04-4350-94E4-CDDCFC464258}" type="parTrans" cxnId="{15350C0B-D748-4904-95C5-8261571253F2}">
      <dgm:prSet/>
      <dgm:spPr/>
      <dgm:t>
        <a:bodyPr/>
        <a:lstStyle/>
        <a:p>
          <a:endParaRPr lang="en-US"/>
        </a:p>
      </dgm:t>
    </dgm:pt>
    <dgm:pt modelId="{753EB7B2-6488-448C-87AE-41A7ABE35288}" type="sibTrans" cxnId="{15350C0B-D748-4904-95C5-8261571253F2}">
      <dgm:prSet/>
      <dgm:spPr/>
      <dgm:t>
        <a:bodyPr/>
        <a:lstStyle/>
        <a:p>
          <a:endParaRPr lang="en-US"/>
        </a:p>
      </dgm:t>
    </dgm:pt>
    <dgm:pt modelId="{4844A7D2-4992-4B35-8E52-2D9F6672D531}">
      <dgm:prSet phldrT="[Text]" custT="1"/>
      <dgm:spPr/>
      <dgm:t>
        <a:bodyPr/>
        <a:lstStyle/>
        <a:p>
          <a:endParaRPr lang="en-US" sz="2000" b="0" dirty="0"/>
        </a:p>
      </dgm:t>
    </dgm:pt>
    <dgm:pt modelId="{2AD42A9A-B8AE-42E9-B884-4E3082640845}" type="sibTrans" cxnId="{9863FFCD-C476-4970-9B81-A07153DF7C6A}">
      <dgm:prSet/>
      <dgm:spPr/>
      <dgm:t>
        <a:bodyPr/>
        <a:lstStyle/>
        <a:p>
          <a:endParaRPr lang="en-US"/>
        </a:p>
      </dgm:t>
    </dgm:pt>
    <dgm:pt modelId="{52AAD597-B8CF-4180-9187-E02126D2A175}" type="parTrans" cxnId="{9863FFCD-C476-4970-9B81-A07153DF7C6A}">
      <dgm:prSet/>
      <dgm:spPr/>
      <dgm:t>
        <a:bodyPr/>
        <a:lstStyle/>
        <a:p>
          <a:endParaRPr lang="en-US"/>
        </a:p>
      </dgm:t>
    </dgm:pt>
    <dgm:pt modelId="{41623CF8-4103-4870-9F67-E7028F4B45F6}">
      <dgm:prSet phldrT="[Text]" custT="1"/>
      <dgm:spPr/>
      <dgm:t>
        <a:bodyPr/>
        <a:lstStyle/>
        <a:p>
          <a:endParaRPr lang="en-US" sz="1600" dirty="0"/>
        </a:p>
      </dgm:t>
    </dgm:pt>
    <dgm:pt modelId="{A06C75F7-3B99-49BC-8345-BDBEC88F3944}" type="parTrans" cxnId="{4165C2FF-95C5-4950-8DF6-248F2FF8276A}">
      <dgm:prSet/>
      <dgm:spPr/>
      <dgm:t>
        <a:bodyPr/>
        <a:lstStyle/>
        <a:p>
          <a:endParaRPr lang="en-US"/>
        </a:p>
      </dgm:t>
    </dgm:pt>
    <dgm:pt modelId="{0096A097-05F7-43D5-B747-B9E6CB8D30FC}" type="sibTrans" cxnId="{4165C2FF-95C5-4950-8DF6-248F2FF8276A}">
      <dgm:prSet/>
      <dgm:spPr/>
      <dgm:t>
        <a:bodyPr/>
        <a:lstStyle/>
        <a:p>
          <a:endParaRPr lang="en-US"/>
        </a:p>
      </dgm:t>
    </dgm:pt>
    <dgm:pt modelId="{304D8552-A9A8-4059-ABA6-C3FD4692604C}" type="pres">
      <dgm:prSet presAssocID="{CBE94E08-25EE-40A5-873E-6CCFB8DBE2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814335-32D6-45CA-9499-EB26D637B112}" type="pres">
      <dgm:prSet presAssocID="{1AC704B8-291D-41B5-9D3C-6E387C0534A2}" presName="compositeNode" presStyleCnt="0">
        <dgm:presLayoutVars>
          <dgm:bulletEnabled val="1"/>
        </dgm:presLayoutVars>
      </dgm:prSet>
      <dgm:spPr/>
    </dgm:pt>
    <dgm:pt modelId="{D45669DB-2730-421F-8DF1-81627ECB8DD2}" type="pres">
      <dgm:prSet presAssocID="{1AC704B8-291D-41B5-9D3C-6E387C0534A2}" presName="bgRect" presStyleLbl="node1" presStyleIdx="0" presStyleCnt="2" custScaleX="85773"/>
      <dgm:spPr/>
      <dgm:t>
        <a:bodyPr/>
        <a:lstStyle/>
        <a:p>
          <a:endParaRPr lang="en-US"/>
        </a:p>
      </dgm:t>
    </dgm:pt>
    <dgm:pt modelId="{1C480A6F-F0AA-41B6-A35C-EE9390B44E3D}" type="pres">
      <dgm:prSet presAssocID="{1AC704B8-291D-41B5-9D3C-6E387C0534A2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73135-5983-451B-BD92-8FA94C5629EB}" type="pres">
      <dgm:prSet presAssocID="{1AC704B8-291D-41B5-9D3C-6E387C0534A2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8A0EC-9C61-4C38-8338-EC51E25E5C5D}" type="pres">
      <dgm:prSet presAssocID="{2D8DE883-314A-493C-98B8-969BDBBF7040}" presName="hSp" presStyleCnt="0"/>
      <dgm:spPr/>
    </dgm:pt>
    <dgm:pt modelId="{3F7F219E-38D1-4B5F-82FC-3A940A8BCDFC}" type="pres">
      <dgm:prSet presAssocID="{2D8DE883-314A-493C-98B8-969BDBBF7040}" presName="vProcSp" presStyleCnt="0"/>
      <dgm:spPr/>
    </dgm:pt>
    <dgm:pt modelId="{036E697D-BFA2-4198-BE19-F8BDFB66E419}" type="pres">
      <dgm:prSet presAssocID="{2D8DE883-314A-493C-98B8-969BDBBF7040}" presName="vSp1" presStyleCnt="0"/>
      <dgm:spPr/>
    </dgm:pt>
    <dgm:pt modelId="{E3A461A9-627E-45D5-9C2D-ED5A31FE36C6}" type="pres">
      <dgm:prSet presAssocID="{2D8DE883-314A-493C-98B8-969BDBBF7040}" presName="simulatedConn" presStyleLbl="solidFgAcc1" presStyleIdx="0" presStyleCnt="1"/>
      <dgm:spPr/>
    </dgm:pt>
    <dgm:pt modelId="{36E2B6C7-1D12-4EB4-899A-963149D8B8A1}" type="pres">
      <dgm:prSet presAssocID="{2D8DE883-314A-493C-98B8-969BDBBF7040}" presName="vSp2" presStyleCnt="0"/>
      <dgm:spPr/>
    </dgm:pt>
    <dgm:pt modelId="{24119F08-4510-4D74-B85E-598F38574E84}" type="pres">
      <dgm:prSet presAssocID="{2D8DE883-314A-493C-98B8-969BDBBF7040}" presName="sibTrans" presStyleCnt="0"/>
      <dgm:spPr/>
    </dgm:pt>
    <dgm:pt modelId="{7ECBF93C-533C-435F-AF55-73B3DB562F41}" type="pres">
      <dgm:prSet presAssocID="{21DCCD9B-33F0-495B-8D6A-708C0CB6CA7B}" presName="compositeNode" presStyleCnt="0">
        <dgm:presLayoutVars>
          <dgm:bulletEnabled val="1"/>
        </dgm:presLayoutVars>
      </dgm:prSet>
      <dgm:spPr/>
    </dgm:pt>
    <dgm:pt modelId="{9953851D-4F94-43A7-9F75-6791EC3BE31A}" type="pres">
      <dgm:prSet presAssocID="{21DCCD9B-33F0-495B-8D6A-708C0CB6CA7B}" presName="bgRect" presStyleLbl="node1" presStyleIdx="1" presStyleCnt="2" custScaleX="88984" custLinFactNeighborX="693" custLinFactNeighborY="-15813"/>
      <dgm:spPr/>
      <dgm:t>
        <a:bodyPr/>
        <a:lstStyle/>
        <a:p>
          <a:endParaRPr lang="en-US"/>
        </a:p>
      </dgm:t>
    </dgm:pt>
    <dgm:pt modelId="{8EF45000-9EFB-4097-8913-8CB9A73E84D5}" type="pres">
      <dgm:prSet presAssocID="{21DCCD9B-33F0-495B-8D6A-708C0CB6CA7B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F483A-0B2E-4A31-BAE8-A3E965194D57}" type="pres">
      <dgm:prSet presAssocID="{21DCCD9B-33F0-495B-8D6A-708C0CB6CA7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44E850-1D30-49F1-8AEB-6E562BBE7DAE}" srcId="{047DFBF3-6FF6-485F-A8D1-6933B94E2FC8}" destId="{DBA4B60F-F231-4879-9F82-24AA9C9B0FC6}" srcOrd="0" destOrd="0" parTransId="{192C0575-E22E-4CD2-9BF0-32799FDD4C30}" sibTransId="{A3042E2B-A8CC-4558-9778-934CBFE3806F}"/>
    <dgm:cxn modelId="{A7EEBAB9-BAEA-447D-B682-CE9459501B17}" srcId="{41623CF8-4103-4870-9F67-E7028F4B45F6}" destId="{9AF94640-E1B1-4B92-BC62-C38AA30D5A39}" srcOrd="0" destOrd="0" parTransId="{1FCDF454-1763-4B98-81EB-5C5EAAC17DB9}" sibTransId="{0091E413-54CF-4BEB-B62D-0D176EF47052}"/>
    <dgm:cxn modelId="{8D4F609D-6160-4B71-B8DB-19AA612D0A02}" type="presOf" srcId="{CBE94E08-25EE-40A5-873E-6CCFB8DBE22B}" destId="{304D8552-A9A8-4059-ABA6-C3FD4692604C}" srcOrd="0" destOrd="0" presId="urn:microsoft.com/office/officeart/2005/8/layout/hProcess7"/>
    <dgm:cxn modelId="{688A9F85-6B98-4371-9D4A-76D3ACC0F676}" srcId="{1AC704B8-291D-41B5-9D3C-6E387C0534A2}" destId="{6DC242A6-1077-4E2B-B68D-C51056A58836}" srcOrd="1" destOrd="0" parTransId="{0982CB95-2148-4E36-932C-6F2811AE1582}" sibTransId="{547444C0-689A-46E2-8814-F9A9D665D46B}"/>
    <dgm:cxn modelId="{5AE0D200-2CD7-41BE-A00D-045369DA99CF}" type="presOf" srcId="{1AC704B8-291D-41B5-9D3C-6E387C0534A2}" destId="{D45669DB-2730-421F-8DF1-81627ECB8DD2}" srcOrd="0" destOrd="0" presId="urn:microsoft.com/office/officeart/2005/8/layout/hProcess7"/>
    <dgm:cxn modelId="{E200296E-AB63-408A-B18B-7EED1D896069}" type="presOf" srcId="{1FAE3BA3-CF46-40C2-B20C-7314EA74CA23}" destId="{58673135-5983-451B-BD92-8FA94C5629EB}" srcOrd="0" destOrd="5" presId="urn:microsoft.com/office/officeart/2005/8/layout/hProcess7"/>
    <dgm:cxn modelId="{0AC94639-FFF5-4713-8376-4049173686A2}" srcId="{54DED5FE-9B9D-4820-B179-B35F4AEAAEC1}" destId="{1FAE3BA3-CF46-40C2-B20C-7314EA74CA23}" srcOrd="0" destOrd="0" parTransId="{3E349EA9-0518-41E6-9B99-7C86BE0FC438}" sibTransId="{6FF5244A-4FC5-439A-BDE3-5B68E2AEC1F2}"/>
    <dgm:cxn modelId="{C8019432-38A8-4B38-B8AA-7C67AD536F5D}" type="presOf" srcId="{21DCCD9B-33F0-495B-8D6A-708C0CB6CA7B}" destId="{8EF45000-9EFB-4097-8913-8CB9A73E84D5}" srcOrd="1" destOrd="0" presId="urn:microsoft.com/office/officeart/2005/8/layout/hProcess7"/>
    <dgm:cxn modelId="{4D88C55D-C56F-4019-BBA9-AC1AF185B057}" type="presOf" srcId="{21DCCD9B-33F0-495B-8D6A-708C0CB6CA7B}" destId="{9953851D-4F94-43A7-9F75-6791EC3BE31A}" srcOrd="0" destOrd="0" presId="urn:microsoft.com/office/officeart/2005/8/layout/hProcess7"/>
    <dgm:cxn modelId="{9863FFCD-C476-4970-9B81-A07153DF7C6A}" srcId="{21DCCD9B-33F0-495B-8D6A-708C0CB6CA7B}" destId="{4844A7D2-4992-4B35-8E52-2D9F6672D531}" srcOrd="1" destOrd="0" parTransId="{52AAD597-B8CF-4180-9187-E02126D2A175}" sibTransId="{2AD42A9A-B8AE-42E9-B884-4E3082640845}"/>
    <dgm:cxn modelId="{A5178A1B-1BEE-45ED-B55F-B7825E231569}" srcId="{21DCCD9B-33F0-495B-8D6A-708C0CB6CA7B}" destId="{047DFBF3-6FF6-485F-A8D1-6933B94E2FC8}" srcOrd="0" destOrd="0" parTransId="{E8755E4A-A3EB-4409-98DF-339174E4B287}" sibTransId="{053A45DB-8C2D-4EE8-B85C-E24001EABF9C}"/>
    <dgm:cxn modelId="{C10BFE63-2ABB-487A-8974-405B54941C7A}" type="presOf" srcId="{6DC242A6-1077-4E2B-B68D-C51056A58836}" destId="{58673135-5983-451B-BD92-8FA94C5629EB}" srcOrd="0" destOrd="2" presId="urn:microsoft.com/office/officeart/2005/8/layout/hProcess7"/>
    <dgm:cxn modelId="{A359918C-1872-493F-B9EB-06C421C6E7BC}" type="presOf" srcId="{047DFBF3-6FF6-485F-A8D1-6933B94E2FC8}" destId="{64FF483A-0B2E-4A31-BAE8-A3E965194D57}" srcOrd="0" destOrd="0" presId="urn:microsoft.com/office/officeart/2005/8/layout/hProcess7"/>
    <dgm:cxn modelId="{15350C0B-D748-4904-95C5-8261571253F2}" srcId="{4844A7D2-4992-4B35-8E52-2D9F6672D531}" destId="{D7FFFA8F-E2A8-4706-84CD-20141FD6D574}" srcOrd="0" destOrd="0" parTransId="{AAB00BE4-AB04-4350-94E4-CDDCFC464258}" sibTransId="{753EB7B2-6488-448C-87AE-41A7ABE35288}"/>
    <dgm:cxn modelId="{7194AFF7-220D-4982-A251-7C69B0AC5713}" type="presOf" srcId="{F839711B-EB0C-4F73-8B2B-370987AADB64}" destId="{58673135-5983-451B-BD92-8FA94C5629EB}" srcOrd="0" destOrd="3" presId="urn:microsoft.com/office/officeart/2005/8/layout/hProcess7"/>
    <dgm:cxn modelId="{5186B7CE-C7F3-4754-9382-9E0D5AA08328}" type="presOf" srcId="{D7FFFA8F-E2A8-4706-84CD-20141FD6D574}" destId="{64FF483A-0B2E-4A31-BAE8-A3E965194D57}" srcOrd="0" destOrd="3" presId="urn:microsoft.com/office/officeart/2005/8/layout/hProcess7"/>
    <dgm:cxn modelId="{312DF851-D49A-4D15-A297-0A7C2E45D818}" srcId="{CBE94E08-25EE-40A5-873E-6CCFB8DBE22B}" destId="{21DCCD9B-33F0-495B-8D6A-708C0CB6CA7B}" srcOrd="1" destOrd="0" parTransId="{92E9997A-1B0F-445D-8588-AF73386B96D4}" sibTransId="{7782019F-741C-4709-BB82-B8B592637E63}"/>
    <dgm:cxn modelId="{EFFAE261-C45E-4A37-BF27-DECA240F9729}" type="presOf" srcId="{54DED5FE-9B9D-4820-B179-B35F4AEAAEC1}" destId="{58673135-5983-451B-BD92-8FA94C5629EB}" srcOrd="0" destOrd="4" presId="urn:microsoft.com/office/officeart/2005/8/layout/hProcess7"/>
    <dgm:cxn modelId="{C391A9EC-D88D-4FB4-8914-6E5986CB2EC5}" type="presOf" srcId="{41623CF8-4103-4870-9F67-E7028F4B45F6}" destId="{58673135-5983-451B-BD92-8FA94C5629EB}" srcOrd="0" destOrd="0" presId="urn:microsoft.com/office/officeart/2005/8/layout/hProcess7"/>
    <dgm:cxn modelId="{837EA978-D668-4EF5-9D2C-C8101477DFA4}" srcId="{CBE94E08-25EE-40A5-873E-6CCFB8DBE22B}" destId="{1AC704B8-291D-41B5-9D3C-6E387C0534A2}" srcOrd="0" destOrd="0" parTransId="{E83ACFE4-03E3-44FF-8E15-D35FE2AEB6D7}" sibTransId="{2D8DE883-314A-493C-98B8-969BDBBF7040}"/>
    <dgm:cxn modelId="{9AF917D5-5F30-45FC-A1B8-7C78978229A0}" type="presOf" srcId="{1AC704B8-291D-41B5-9D3C-6E387C0534A2}" destId="{1C480A6F-F0AA-41B6-A35C-EE9390B44E3D}" srcOrd="1" destOrd="0" presId="urn:microsoft.com/office/officeart/2005/8/layout/hProcess7"/>
    <dgm:cxn modelId="{3EE2653A-3C4C-4B88-B1BC-EC3B64A8A46C}" type="presOf" srcId="{DBA4B60F-F231-4879-9F82-24AA9C9B0FC6}" destId="{64FF483A-0B2E-4A31-BAE8-A3E965194D57}" srcOrd="0" destOrd="1" presId="urn:microsoft.com/office/officeart/2005/8/layout/hProcess7"/>
    <dgm:cxn modelId="{81922848-EE78-40C8-AFD3-B967289040A1}" type="presOf" srcId="{9AF94640-E1B1-4B92-BC62-C38AA30D5A39}" destId="{58673135-5983-451B-BD92-8FA94C5629EB}" srcOrd="0" destOrd="1" presId="urn:microsoft.com/office/officeart/2005/8/layout/hProcess7"/>
    <dgm:cxn modelId="{4165C2FF-95C5-4950-8DF6-248F2FF8276A}" srcId="{1AC704B8-291D-41B5-9D3C-6E387C0534A2}" destId="{41623CF8-4103-4870-9F67-E7028F4B45F6}" srcOrd="0" destOrd="0" parTransId="{A06C75F7-3B99-49BC-8345-BDBEC88F3944}" sibTransId="{0096A097-05F7-43D5-B747-B9E6CB8D30FC}"/>
    <dgm:cxn modelId="{94FFBBE9-81A0-444E-B944-50DBB51E9C73}" type="presOf" srcId="{4844A7D2-4992-4B35-8E52-2D9F6672D531}" destId="{64FF483A-0B2E-4A31-BAE8-A3E965194D57}" srcOrd="0" destOrd="2" presId="urn:microsoft.com/office/officeart/2005/8/layout/hProcess7"/>
    <dgm:cxn modelId="{90ECA659-7969-4F0A-BE85-B99E7FA80126}" srcId="{1AC704B8-291D-41B5-9D3C-6E387C0534A2}" destId="{54DED5FE-9B9D-4820-B179-B35F4AEAAEC1}" srcOrd="2" destOrd="0" parTransId="{F8ADE51C-8EA0-4BC4-B333-7FFC1B897C13}" sibTransId="{2F1387C0-9F8F-4C5A-A0FC-A3ACABB0F10B}"/>
    <dgm:cxn modelId="{6545AED6-04FF-4DDB-BACF-86C519CE7567}" srcId="{6DC242A6-1077-4E2B-B68D-C51056A58836}" destId="{F839711B-EB0C-4F73-8B2B-370987AADB64}" srcOrd="0" destOrd="0" parTransId="{5C9B1186-8950-49F4-858A-439666C69D86}" sibTransId="{F3E7D194-7468-43D2-A44E-804EBCC19A7D}"/>
    <dgm:cxn modelId="{6D6A4BB7-F21E-427B-B71E-5F9785814BA1}" type="presParOf" srcId="{304D8552-A9A8-4059-ABA6-C3FD4692604C}" destId="{8D814335-32D6-45CA-9499-EB26D637B112}" srcOrd="0" destOrd="0" presId="urn:microsoft.com/office/officeart/2005/8/layout/hProcess7"/>
    <dgm:cxn modelId="{73375DBB-266B-4327-9FED-6EF21D236C49}" type="presParOf" srcId="{8D814335-32D6-45CA-9499-EB26D637B112}" destId="{D45669DB-2730-421F-8DF1-81627ECB8DD2}" srcOrd="0" destOrd="0" presId="urn:microsoft.com/office/officeart/2005/8/layout/hProcess7"/>
    <dgm:cxn modelId="{EB8EEB51-2ADC-4797-913E-2C7D10A674AB}" type="presParOf" srcId="{8D814335-32D6-45CA-9499-EB26D637B112}" destId="{1C480A6F-F0AA-41B6-A35C-EE9390B44E3D}" srcOrd="1" destOrd="0" presId="urn:microsoft.com/office/officeart/2005/8/layout/hProcess7"/>
    <dgm:cxn modelId="{5759A5AC-B7C3-40FD-A93B-359F4E0A49C1}" type="presParOf" srcId="{8D814335-32D6-45CA-9499-EB26D637B112}" destId="{58673135-5983-451B-BD92-8FA94C5629EB}" srcOrd="2" destOrd="0" presId="urn:microsoft.com/office/officeart/2005/8/layout/hProcess7"/>
    <dgm:cxn modelId="{7F5687A4-3CB2-4088-9C41-C3B77280762D}" type="presParOf" srcId="{304D8552-A9A8-4059-ABA6-C3FD4692604C}" destId="{B838A0EC-9C61-4C38-8338-EC51E25E5C5D}" srcOrd="1" destOrd="0" presId="urn:microsoft.com/office/officeart/2005/8/layout/hProcess7"/>
    <dgm:cxn modelId="{75AAEDA8-E947-44EC-B23C-9C8A01E24C2E}" type="presParOf" srcId="{304D8552-A9A8-4059-ABA6-C3FD4692604C}" destId="{3F7F219E-38D1-4B5F-82FC-3A940A8BCDFC}" srcOrd="2" destOrd="0" presId="urn:microsoft.com/office/officeart/2005/8/layout/hProcess7"/>
    <dgm:cxn modelId="{D656F961-643C-47F4-8ED6-08CAD721AE2F}" type="presParOf" srcId="{3F7F219E-38D1-4B5F-82FC-3A940A8BCDFC}" destId="{036E697D-BFA2-4198-BE19-F8BDFB66E419}" srcOrd="0" destOrd="0" presId="urn:microsoft.com/office/officeart/2005/8/layout/hProcess7"/>
    <dgm:cxn modelId="{F5913D2E-76B5-4BFC-9336-C2B428CBE24E}" type="presParOf" srcId="{3F7F219E-38D1-4B5F-82FC-3A940A8BCDFC}" destId="{E3A461A9-627E-45D5-9C2D-ED5A31FE36C6}" srcOrd="1" destOrd="0" presId="urn:microsoft.com/office/officeart/2005/8/layout/hProcess7"/>
    <dgm:cxn modelId="{5A684434-D320-48BD-AEC3-8231C5F536EC}" type="presParOf" srcId="{3F7F219E-38D1-4B5F-82FC-3A940A8BCDFC}" destId="{36E2B6C7-1D12-4EB4-899A-963149D8B8A1}" srcOrd="2" destOrd="0" presId="urn:microsoft.com/office/officeart/2005/8/layout/hProcess7"/>
    <dgm:cxn modelId="{22A58EC0-F1F3-42F7-9D9E-0909CA214E27}" type="presParOf" srcId="{304D8552-A9A8-4059-ABA6-C3FD4692604C}" destId="{24119F08-4510-4D74-B85E-598F38574E84}" srcOrd="3" destOrd="0" presId="urn:microsoft.com/office/officeart/2005/8/layout/hProcess7"/>
    <dgm:cxn modelId="{8449EDCD-0367-46C8-BB33-6EF3421CD83E}" type="presParOf" srcId="{304D8552-A9A8-4059-ABA6-C3FD4692604C}" destId="{7ECBF93C-533C-435F-AF55-73B3DB562F41}" srcOrd="4" destOrd="0" presId="urn:microsoft.com/office/officeart/2005/8/layout/hProcess7"/>
    <dgm:cxn modelId="{978FE7F5-D950-45FF-905E-788519F0FE7F}" type="presParOf" srcId="{7ECBF93C-533C-435F-AF55-73B3DB562F41}" destId="{9953851D-4F94-43A7-9F75-6791EC3BE31A}" srcOrd="0" destOrd="0" presId="urn:microsoft.com/office/officeart/2005/8/layout/hProcess7"/>
    <dgm:cxn modelId="{015EE514-8CC2-4506-9479-CC75CD9C809C}" type="presParOf" srcId="{7ECBF93C-533C-435F-AF55-73B3DB562F41}" destId="{8EF45000-9EFB-4097-8913-8CB9A73E84D5}" srcOrd="1" destOrd="0" presId="urn:microsoft.com/office/officeart/2005/8/layout/hProcess7"/>
    <dgm:cxn modelId="{B6749C3C-7506-4C10-8F85-8AC4161AF7B9}" type="presParOf" srcId="{7ECBF93C-533C-435F-AF55-73B3DB562F41}" destId="{64FF483A-0B2E-4A31-BAE8-A3E965194D5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DC2F5-3601-48E6-9942-99A6EA29040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274DC765-E945-460C-8A22-587A9DE1DE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BE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Planning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endParaRPr>
        </a:p>
      </dgm:t>
    </dgm:pt>
    <dgm:pt modelId="{51D39A9C-B22C-4642-AB30-B5FD40908131}" type="parTrans" cxnId="{A22B2A30-D28F-4241-B14C-D2DF3C8D8E83}">
      <dgm:prSet/>
      <dgm:spPr/>
    </dgm:pt>
    <dgm:pt modelId="{8F734010-43E4-4BF2-9667-0D1607016C21}" type="sibTrans" cxnId="{A22B2A30-D28F-4241-B14C-D2DF3C8D8E83}">
      <dgm:prSet/>
      <dgm:spPr/>
    </dgm:pt>
    <dgm:pt modelId="{6EAD6602-F59E-4891-95E0-52079A64AEE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BE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Execution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endParaRPr>
        </a:p>
      </dgm:t>
    </dgm:pt>
    <dgm:pt modelId="{4DB9D354-0AE3-4A1E-B7CF-40BDD45D65BF}" type="parTrans" cxnId="{C917E6EF-A60E-46ED-A8F1-EA47AF1C5B81}">
      <dgm:prSet/>
      <dgm:spPr/>
    </dgm:pt>
    <dgm:pt modelId="{17DE0B26-DE85-4F37-B3C6-E5EB046C9FCD}" type="sibTrans" cxnId="{C917E6EF-A60E-46ED-A8F1-EA47AF1C5B81}">
      <dgm:prSet/>
      <dgm:spPr/>
    </dgm:pt>
    <dgm:pt modelId="{4964356F-3A5E-49BE-B93B-FEBFC7D237B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BE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Reporting</a:t>
          </a:r>
          <a:endParaRPr kumimoji="0" lang="en-GB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endParaRPr>
        </a:p>
      </dgm:t>
    </dgm:pt>
    <dgm:pt modelId="{62ABC9B6-9D21-4B52-BF43-C95DB83A3293}" type="parTrans" cxnId="{38690B54-6144-474B-A6AE-5C218170C3B3}">
      <dgm:prSet/>
      <dgm:spPr/>
    </dgm:pt>
    <dgm:pt modelId="{6EC13675-51ED-4B4A-92BA-87020BC4C08D}" type="sibTrans" cxnId="{38690B54-6144-474B-A6AE-5C218170C3B3}">
      <dgm:prSet/>
      <dgm:spPr/>
    </dgm:pt>
    <dgm:pt modelId="{C9DA6E97-D195-4DA1-8A26-A947C72E15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Strategy</a:t>
          </a:r>
        </a:p>
      </dgm:t>
    </dgm:pt>
    <dgm:pt modelId="{E1B7A9BF-C5F3-46AD-BD64-5EF032B8448D}" type="parTrans" cxnId="{586AC91C-6358-4E1D-9C6E-1252D4A1EE59}">
      <dgm:prSet/>
      <dgm:spPr/>
    </dgm:pt>
    <dgm:pt modelId="{F35DF62F-5139-46B8-96F4-3B0AD29FE628}" type="sibTrans" cxnId="{586AC91C-6358-4E1D-9C6E-1252D4A1EE59}">
      <dgm:prSet/>
      <dgm:spPr/>
    </dgm:pt>
    <dgm:pt modelId="{719C8455-463A-44BA-A6FE-A9E273ED01F5}" type="pres">
      <dgm:prSet presAssocID="{11EDC2F5-3601-48E6-9942-99A6EA29040A}" presName="cycle" presStyleCnt="0">
        <dgm:presLayoutVars>
          <dgm:dir/>
          <dgm:resizeHandles val="exact"/>
        </dgm:presLayoutVars>
      </dgm:prSet>
      <dgm:spPr/>
    </dgm:pt>
    <dgm:pt modelId="{3F531429-0A30-483E-9A57-0C033B94EACA}" type="pres">
      <dgm:prSet presAssocID="{274DC765-E945-460C-8A22-587A9DE1DEF9}" presName="dummy" presStyleCnt="0"/>
      <dgm:spPr/>
    </dgm:pt>
    <dgm:pt modelId="{7F7EC582-85E0-4022-A877-45B71DCD4E65}" type="pres">
      <dgm:prSet presAssocID="{274DC765-E945-460C-8A22-587A9DE1DEF9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95084-D52C-4CBC-892C-7B0735B362F4}" type="pres">
      <dgm:prSet presAssocID="{8F734010-43E4-4BF2-9667-0D1607016C21}" presName="sibTrans" presStyleLbl="node1" presStyleIdx="0" presStyleCnt="4"/>
      <dgm:spPr/>
    </dgm:pt>
    <dgm:pt modelId="{B92FBE6C-1F93-4EB1-A48B-7E80EDABB326}" type="pres">
      <dgm:prSet presAssocID="{6EAD6602-F59E-4891-95E0-52079A64AEE7}" presName="dummy" presStyleCnt="0"/>
      <dgm:spPr/>
    </dgm:pt>
    <dgm:pt modelId="{CD96F0D5-7968-4760-AC2A-D596907E8658}" type="pres">
      <dgm:prSet presAssocID="{6EAD6602-F59E-4891-95E0-52079A64AEE7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AEB0F-D131-4783-A986-715D59569993}" type="pres">
      <dgm:prSet presAssocID="{17DE0B26-DE85-4F37-B3C6-E5EB046C9FCD}" presName="sibTrans" presStyleLbl="node1" presStyleIdx="1" presStyleCnt="4"/>
      <dgm:spPr/>
    </dgm:pt>
    <dgm:pt modelId="{639802A7-80D0-4BB4-B7F9-A519E4199526}" type="pres">
      <dgm:prSet presAssocID="{4964356F-3A5E-49BE-B93B-FEBFC7D237B5}" presName="dummy" presStyleCnt="0"/>
      <dgm:spPr/>
    </dgm:pt>
    <dgm:pt modelId="{811B8679-62CD-4A50-BD2E-019CA94A25AC}" type="pres">
      <dgm:prSet presAssocID="{4964356F-3A5E-49BE-B93B-FEBFC7D237B5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F455F-7281-42AD-B629-6C44FA62D6F6}" type="pres">
      <dgm:prSet presAssocID="{6EC13675-51ED-4B4A-92BA-87020BC4C08D}" presName="sibTrans" presStyleLbl="node1" presStyleIdx="2" presStyleCnt="4"/>
      <dgm:spPr/>
    </dgm:pt>
    <dgm:pt modelId="{65B42ABA-BDB1-4ACA-A25C-631E6B8934C1}" type="pres">
      <dgm:prSet presAssocID="{C9DA6E97-D195-4DA1-8A26-A947C72E154C}" presName="dummy" presStyleCnt="0"/>
      <dgm:spPr/>
    </dgm:pt>
    <dgm:pt modelId="{182C6276-BA3F-48AD-8FAE-E16B184A9C59}" type="pres">
      <dgm:prSet presAssocID="{C9DA6E97-D195-4DA1-8A26-A947C72E154C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B2592-4227-4739-B9A0-9D8C1E2DCFB6}" type="pres">
      <dgm:prSet presAssocID="{F35DF62F-5139-46B8-96F4-3B0AD29FE628}" presName="sibTrans" presStyleLbl="node1" presStyleIdx="3" presStyleCnt="4"/>
      <dgm:spPr/>
    </dgm:pt>
  </dgm:ptLst>
  <dgm:cxnLst>
    <dgm:cxn modelId="{DB823D15-E374-4C88-B9C9-3FCD13108120}" type="presOf" srcId="{C9DA6E97-D195-4DA1-8A26-A947C72E154C}" destId="{182C6276-BA3F-48AD-8FAE-E16B184A9C59}" srcOrd="0" destOrd="0" presId="urn:microsoft.com/office/officeart/2005/8/layout/cycle1"/>
    <dgm:cxn modelId="{6C37E46F-8B5B-499E-83C6-65475E1B7831}" type="presOf" srcId="{4964356F-3A5E-49BE-B93B-FEBFC7D237B5}" destId="{811B8679-62CD-4A50-BD2E-019CA94A25AC}" srcOrd="0" destOrd="0" presId="urn:microsoft.com/office/officeart/2005/8/layout/cycle1"/>
    <dgm:cxn modelId="{A22B2A30-D28F-4241-B14C-D2DF3C8D8E83}" srcId="{11EDC2F5-3601-48E6-9942-99A6EA29040A}" destId="{274DC765-E945-460C-8A22-587A9DE1DEF9}" srcOrd="0" destOrd="0" parTransId="{51D39A9C-B22C-4642-AB30-B5FD40908131}" sibTransId="{8F734010-43E4-4BF2-9667-0D1607016C21}"/>
    <dgm:cxn modelId="{7CC6F358-153D-487F-AF98-4A3473D4E985}" type="presOf" srcId="{11EDC2F5-3601-48E6-9942-99A6EA29040A}" destId="{719C8455-463A-44BA-A6FE-A9E273ED01F5}" srcOrd="0" destOrd="0" presId="urn:microsoft.com/office/officeart/2005/8/layout/cycle1"/>
    <dgm:cxn modelId="{D096B18A-3BE4-45D1-8628-662A9275202D}" type="presOf" srcId="{17DE0B26-DE85-4F37-B3C6-E5EB046C9FCD}" destId="{E92AEB0F-D131-4783-A986-715D59569993}" srcOrd="0" destOrd="0" presId="urn:microsoft.com/office/officeart/2005/8/layout/cycle1"/>
    <dgm:cxn modelId="{2987BA7F-E1E5-4C58-AFD7-8EA0BC572AAA}" type="presOf" srcId="{F35DF62F-5139-46B8-96F4-3B0AD29FE628}" destId="{88AB2592-4227-4739-B9A0-9D8C1E2DCFB6}" srcOrd="0" destOrd="0" presId="urn:microsoft.com/office/officeart/2005/8/layout/cycle1"/>
    <dgm:cxn modelId="{C809D74E-58FC-4475-8209-C4A4079F5B67}" type="presOf" srcId="{6EC13675-51ED-4B4A-92BA-87020BC4C08D}" destId="{D56F455F-7281-42AD-B629-6C44FA62D6F6}" srcOrd="0" destOrd="0" presId="urn:microsoft.com/office/officeart/2005/8/layout/cycle1"/>
    <dgm:cxn modelId="{C917E6EF-A60E-46ED-A8F1-EA47AF1C5B81}" srcId="{11EDC2F5-3601-48E6-9942-99A6EA29040A}" destId="{6EAD6602-F59E-4891-95E0-52079A64AEE7}" srcOrd="1" destOrd="0" parTransId="{4DB9D354-0AE3-4A1E-B7CF-40BDD45D65BF}" sibTransId="{17DE0B26-DE85-4F37-B3C6-E5EB046C9FCD}"/>
    <dgm:cxn modelId="{77A9DF40-8A46-42DF-A8FF-7CC16D36A181}" type="presOf" srcId="{8F734010-43E4-4BF2-9667-0D1607016C21}" destId="{4E395084-D52C-4CBC-892C-7B0735B362F4}" srcOrd="0" destOrd="0" presId="urn:microsoft.com/office/officeart/2005/8/layout/cycle1"/>
    <dgm:cxn modelId="{38690B54-6144-474B-A6AE-5C218170C3B3}" srcId="{11EDC2F5-3601-48E6-9942-99A6EA29040A}" destId="{4964356F-3A5E-49BE-B93B-FEBFC7D237B5}" srcOrd="2" destOrd="0" parTransId="{62ABC9B6-9D21-4B52-BF43-C95DB83A3293}" sibTransId="{6EC13675-51ED-4B4A-92BA-87020BC4C08D}"/>
    <dgm:cxn modelId="{586AC91C-6358-4E1D-9C6E-1252D4A1EE59}" srcId="{11EDC2F5-3601-48E6-9942-99A6EA29040A}" destId="{C9DA6E97-D195-4DA1-8A26-A947C72E154C}" srcOrd="3" destOrd="0" parTransId="{E1B7A9BF-C5F3-46AD-BD64-5EF032B8448D}" sibTransId="{F35DF62F-5139-46B8-96F4-3B0AD29FE628}"/>
    <dgm:cxn modelId="{2C180328-8932-484B-A84C-0738DC979F21}" type="presOf" srcId="{274DC765-E945-460C-8A22-587A9DE1DEF9}" destId="{7F7EC582-85E0-4022-A877-45B71DCD4E65}" srcOrd="0" destOrd="0" presId="urn:microsoft.com/office/officeart/2005/8/layout/cycle1"/>
    <dgm:cxn modelId="{F7100A26-7517-441C-9C8F-C2167A0CCF0F}" type="presOf" srcId="{6EAD6602-F59E-4891-95E0-52079A64AEE7}" destId="{CD96F0D5-7968-4760-AC2A-D596907E8658}" srcOrd="0" destOrd="0" presId="urn:microsoft.com/office/officeart/2005/8/layout/cycle1"/>
    <dgm:cxn modelId="{1E6FDBA2-E212-4589-975A-9F8447DB6A42}" type="presParOf" srcId="{719C8455-463A-44BA-A6FE-A9E273ED01F5}" destId="{3F531429-0A30-483E-9A57-0C033B94EACA}" srcOrd="0" destOrd="0" presId="urn:microsoft.com/office/officeart/2005/8/layout/cycle1"/>
    <dgm:cxn modelId="{4122A680-A77F-41F4-BA70-C34AC68AE452}" type="presParOf" srcId="{719C8455-463A-44BA-A6FE-A9E273ED01F5}" destId="{7F7EC582-85E0-4022-A877-45B71DCD4E65}" srcOrd="1" destOrd="0" presId="urn:microsoft.com/office/officeart/2005/8/layout/cycle1"/>
    <dgm:cxn modelId="{CC51947F-D81E-4B4F-854F-6180DA651AC0}" type="presParOf" srcId="{719C8455-463A-44BA-A6FE-A9E273ED01F5}" destId="{4E395084-D52C-4CBC-892C-7B0735B362F4}" srcOrd="2" destOrd="0" presId="urn:microsoft.com/office/officeart/2005/8/layout/cycle1"/>
    <dgm:cxn modelId="{E360CBBB-033E-403C-904D-A1641592ACBF}" type="presParOf" srcId="{719C8455-463A-44BA-A6FE-A9E273ED01F5}" destId="{B92FBE6C-1F93-4EB1-A48B-7E80EDABB326}" srcOrd="3" destOrd="0" presId="urn:microsoft.com/office/officeart/2005/8/layout/cycle1"/>
    <dgm:cxn modelId="{CB7A35E5-E9B6-409F-B8E2-632ABA5AE58B}" type="presParOf" srcId="{719C8455-463A-44BA-A6FE-A9E273ED01F5}" destId="{CD96F0D5-7968-4760-AC2A-D596907E8658}" srcOrd="4" destOrd="0" presId="urn:microsoft.com/office/officeart/2005/8/layout/cycle1"/>
    <dgm:cxn modelId="{3063C7C5-CD9C-447A-B4BA-992515131F94}" type="presParOf" srcId="{719C8455-463A-44BA-A6FE-A9E273ED01F5}" destId="{E92AEB0F-D131-4783-A986-715D59569993}" srcOrd="5" destOrd="0" presId="urn:microsoft.com/office/officeart/2005/8/layout/cycle1"/>
    <dgm:cxn modelId="{D9A60B0D-973B-4FC0-99C8-ACDC32AA88C2}" type="presParOf" srcId="{719C8455-463A-44BA-A6FE-A9E273ED01F5}" destId="{639802A7-80D0-4BB4-B7F9-A519E4199526}" srcOrd="6" destOrd="0" presId="urn:microsoft.com/office/officeart/2005/8/layout/cycle1"/>
    <dgm:cxn modelId="{ACA50209-2739-41B5-A968-A5C35AE4DF74}" type="presParOf" srcId="{719C8455-463A-44BA-A6FE-A9E273ED01F5}" destId="{811B8679-62CD-4A50-BD2E-019CA94A25AC}" srcOrd="7" destOrd="0" presId="urn:microsoft.com/office/officeart/2005/8/layout/cycle1"/>
    <dgm:cxn modelId="{2CC180A0-B1C0-4498-A2BE-A6E1EE3853E2}" type="presParOf" srcId="{719C8455-463A-44BA-A6FE-A9E273ED01F5}" destId="{D56F455F-7281-42AD-B629-6C44FA62D6F6}" srcOrd="8" destOrd="0" presId="urn:microsoft.com/office/officeart/2005/8/layout/cycle1"/>
    <dgm:cxn modelId="{CB112ED0-C453-4928-8A2C-F73B8F0840CC}" type="presParOf" srcId="{719C8455-463A-44BA-A6FE-A9E273ED01F5}" destId="{65B42ABA-BDB1-4ACA-A25C-631E6B8934C1}" srcOrd="9" destOrd="0" presId="urn:microsoft.com/office/officeart/2005/8/layout/cycle1"/>
    <dgm:cxn modelId="{2D3C9ADD-B4A3-4F25-9EC5-177544B539F6}" type="presParOf" srcId="{719C8455-463A-44BA-A6FE-A9E273ED01F5}" destId="{182C6276-BA3F-48AD-8FAE-E16B184A9C59}" srcOrd="10" destOrd="0" presId="urn:microsoft.com/office/officeart/2005/8/layout/cycle1"/>
    <dgm:cxn modelId="{0FD33619-40B3-40ED-B587-EBA27CC3B9BA}" type="presParOf" srcId="{719C8455-463A-44BA-A6FE-A9E273ED01F5}" destId="{88AB2592-4227-4739-B9A0-9D8C1E2DCFB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D83D6A-EA0B-4C88-883F-F91933BF509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97309B8-0420-4B86-B550-B2AB17F7568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Selection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beneficiaries</a:t>
          </a:r>
        </a:p>
      </dgm:t>
    </dgm:pt>
    <dgm:pt modelId="{DB76C9AD-6C32-4180-B5BE-2966C5118DAF}" type="parTrans" cxnId="{BF84204D-D873-44EF-B920-E3BB2AE99B73}">
      <dgm:prSet/>
      <dgm:spPr/>
    </dgm:pt>
    <dgm:pt modelId="{5CE41D6E-5876-4E72-9C36-7BFD51D10EB6}" type="sibTrans" cxnId="{BF84204D-D873-44EF-B920-E3BB2AE99B73}">
      <dgm:prSet/>
      <dgm:spPr/>
    </dgm:pt>
    <dgm:pt modelId="{59ABE5BB-7409-493F-8F14-BE7A8B3C40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In-house: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mission planning</a:t>
          </a:r>
        </a:p>
      </dgm:t>
    </dgm:pt>
    <dgm:pt modelId="{F7EEEBA3-FAF0-4654-BFD6-1E113BCB75E0}" type="parTrans" cxnId="{F0AB1762-DCB0-41A6-9D9B-98C63897F5CB}">
      <dgm:prSet/>
      <dgm:spPr/>
    </dgm:pt>
    <dgm:pt modelId="{6C9F0F18-7FEA-41BB-B436-8F09C22E2340}" type="sibTrans" cxnId="{F0AB1762-DCB0-41A6-9D9B-98C63897F5CB}">
      <dgm:prSet/>
      <dgm:spPr/>
    </dgm:pt>
    <dgm:pt modelId="{03469329-1C35-41BE-A0D1-B8B79942F3D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Externalised: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batch preparation</a:t>
          </a:r>
        </a:p>
      </dgm:t>
    </dgm:pt>
    <dgm:pt modelId="{6D3E3E98-4CBF-40E5-A78E-143F335AEDE9}" type="parTrans" cxnId="{474ED403-F53A-481D-A2AC-8FE8ED9C50C2}">
      <dgm:prSet/>
      <dgm:spPr/>
    </dgm:pt>
    <dgm:pt modelId="{C1853BBA-A351-4F3B-A0BE-7CD7ADEB8B4E}" type="sibTrans" cxnId="{474ED403-F53A-481D-A2AC-8FE8ED9C50C2}">
      <dgm:prSet/>
      <dgm:spPr/>
    </dgm:pt>
    <dgm:pt modelId="{321D4ACE-D78E-4ED1-9374-D00A1723DECF}" type="pres">
      <dgm:prSet presAssocID="{B2D83D6A-EA0B-4C88-883F-F91933BF50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D3CE98-E59E-4B57-9CCA-580D89557BCD}" type="pres">
      <dgm:prSet presAssocID="{F97309B8-0420-4B86-B550-B2AB17F7568E}" presName="hierRoot1" presStyleCnt="0">
        <dgm:presLayoutVars>
          <dgm:hierBranch/>
        </dgm:presLayoutVars>
      </dgm:prSet>
      <dgm:spPr/>
    </dgm:pt>
    <dgm:pt modelId="{AFC694AB-1058-479D-9CAD-35E51067E399}" type="pres">
      <dgm:prSet presAssocID="{F97309B8-0420-4B86-B550-B2AB17F7568E}" presName="rootComposite1" presStyleCnt="0"/>
      <dgm:spPr/>
    </dgm:pt>
    <dgm:pt modelId="{C93DC3C2-D40D-4112-BD57-E4864BB4A188}" type="pres">
      <dgm:prSet presAssocID="{F97309B8-0420-4B86-B550-B2AB17F7568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582345-8797-4BEA-8EC6-69C15A4D732C}" type="pres">
      <dgm:prSet presAssocID="{F97309B8-0420-4B86-B550-B2AB17F7568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8275AD9-2317-45E6-8783-FDDF0FF17610}" type="pres">
      <dgm:prSet presAssocID="{F97309B8-0420-4B86-B550-B2AB17F7568E}" presName="hierChild2" presStyleCnt="0"/>
      <dgm:spPr/>
    </dgm:pt>
    <dgm:pt modelId="{AA5B0A7D-8CD4-4AB8-A95C-04AE2BB47E15}" type="pres">
      <dgm:prSet presAssocID="{F7EEEBA3-FAF0-4654-BFD6-1E113BCB75E0}" presName="Name35" presStyleLbl="parChTrans1D2" presStyleIdx="0" presStyleCnt="2"/>
      <dgm:spPr/>
    </dgm:pt>
    <dgm:pt modelId="{B6ACE723-E7DE-4F80-964E-DBEDBAC3CB1C}" type="pres">
      <dgm:prSet presAssocID="{59ABE5BB-7409-493F-8F14-BE7A8B3C40DE}" presName="hierRoot2" presStyleCnt="0">
        <dgm:presLayoutVars>
          <dgm:hierBranch/>
        </dgm:presLayoutVars>
      </dgm:prSet>
      <dgm:spPr/>
    </dgm:pt>
    <dgm:pt modelId="{22AC75D8-C45C-4D54-9B98-8A016504B521}" type="pres">
      <dgm:prSet presAssocID="{59ABE5BB-7409-493F-8F14-BE7A8B3C40DE}" presName="rootComposite" presStyleCnt="0"/>
      <dgm:spPr/>
    </dgm:pt>
    <dgm:pt modelId="{08D78AB4-BD92-455C-9561-4AB225CB66B4}" type="pres">
      <dgm:prSet presAssocID="{59ABE5BB-7409-493F-8F14-BE7A8B3C40D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1286D-8421-4669-994F-06C0121EB15D}" type="pres">
      <dgm:prSet presAssocID="{59ABE5BB-7409-493F-8F14-BE7A8B3C40DE}" presName="rootConnector" presStyleLbl="node2" presStyleIdx="0" presStyleCnt="2"/>
      <dgm:spPr/>
      <dgm:t>
        <a:bodyPr/>
        <a:lstStyle/>
        <a:p>
          <a:endParaRPr lang="en-US"/>
        </a:p>
      </dgm:t>
    </dgm:pt>
    <dgm:pt modelId="{C8AC2470-D2E5-4AE3-BF2C-B128E3F89C23}" type="pres">
      <dgm:prSet presAssocID="{59ABE5BB-7409-493F-8F14-BE7A8B3C40DE}" presName="hierChild4" presStyleCnt="0"/>
      <dgm:spPr/>
    </dgm:pt>
    <dgm:pt modelId="{0D51F0CC-34B0-41E0-919E-D47C5090A621}" type="pres">
      <dgm:prSet presAssocID="{59ABE5BB-7409-493F-8F14-BE7A8B3C40DE}" presName="hierChild5" presStyleCnt="0"/>
      <dgm:spPr/>
    </dgm:pt>
    <dgm:pt modelId="{1CB0B578-2C67-4CD3-9922-EA2090A6B413}" type="pres">
      <dgm:prSet presAssocID="{6D3E3E98-4CBF-40E5-A78E-143F335AEDE9}" presName="Name35" presStyleLbl="parChTrans1D2" presStyleIdx="1" presStyleCnt="2"/>
      <dgm:spPr/>
    </dgm:pt>
    <dgm:pt modelId="{638F43C2-4822-45D6-9FD5-B0C2C8C6DB3F}" type="pres">
      <dgm:prSet presAssocID="{03469329-1C35-41BE-A0D1-B8B79942F3DD}" presName="hierRoot2" presStyleCnt="0">
        <dgm:presLayoutVars>
          <dgm:hierBranch/>
        </dgm:presLayoutVars>
      </dgm:prSet>
      <dgm:spPr/>
    </dgm:pt>
    <dgm:pt modelId="{40959B50-7698-4148-901B-5555AEABB6E6}" type="pres">
      <dgm:prSet presAssocID="{03469329-1C35-41BE-A0D1-B8B79942F3DD}" presName="rootComposite" presStyleCnt="0"/>
      <dgm:spPr/>
    </dgm:pt>
    <dgm:pt modelId="{49A3A1E2-54A1-42E5-9627-CBBC05F8084D}" type="pres">
      <dgm:prSet presAssocID="{03469329-1C35-41BE-A0D1-B8B79942F3D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181CB5-A013-45A4-ACC8-42B500E449CE}" type="pres">
      <dgm:prSet presAssocID="{03469329-1C35-41BE-A0D1-B8B79942F3DD}" presName="rootConnector" presStyleLbl="node2" presStyleIdx="1" presStyleCnt="2"/>
      <dgm:spPr/>
      <dgm:t>
        <a:bodyPr/>
        <a:lstStyle/>
        <a:p>
          <a:endParaRPr lang="en-US"/>
        </a:p>
      </dgm:t>
    </dgm:pt>
    <dgm:pt modelId="{2DFD62AD-CB07-4FFB-9D86-17B5AE07C117}" type="pres">
      <dgm:prSet presAssocID="{03469329-1C35-41BE-A0D1-B8B79942F3DD}" presName="hierChild4" presStyleCnt="0"/>
      <dgm:spPr/>
    </dgm:pt>
    <dgm:pt modelId="{020A10A0-6548-4720-8C87-BC97822C1AFB}" type="pres">
      <dgm:prSet presAssocID="{03469329-1C35-41BE-A0D1-B8B79942F3DD}" presName="hierChild5" presStyleCnt="0"/>
      <dgm:spPr/>
    </dgm:pt>
    <dgm:pt modelId="{D53DFD05-2AFD-48D1-9299-E91AFFB7E52F}" type="pres">
      <dgm:prSet presAssocID="{F97309B8-0420-4B86-B550-B2AB17F7568E}" presName="hierChild3" presStyleCnt="0"/>
      <dgm:spPr/>
    </dgm:pt>
  </dgm:ptLst>
  <dgm:cxnLst>
    <dgm:cxn modelId="{BF84204D-D873-44EF-B920-E3BB2AE99B73}" srcId="{B2D83D6A-EA0B-4C88-883F-F91933BF5098}" destId="{F97309B8-0420-4B86-B550-B2AB17F7568E}" srcOrd="0" destOrd="0" parTransId="{DB76C9AD-6C32-4180-B5BE-2966C5118DAF}" sibTransId="{5CE41D6E-5876-4E72-9C36-7BFD51D10EB6}"/>
    <dgm:cxn modelId="{54BADF79-C0AA-46FF-8473-18D60CF892C1}" type="presOf" srcId="{F7EEEBA3-FAF0-4654-BFD6-1E113BCB75E0}" destId="{AA5B0A7D-8CD4-4AB8-A95C-04AE2BB47E15}" srcOrd="0" destOrd="0" presId="urn:microsoft.com/office/officeart/2005/8/layout/orgChart1"/>
    <dgm:cxn modelId="{203B7A8D-6919-4954-8F86-90A548B7D140}" type="presOf" srcId="{F97309B8-0420-4B86-B550-B2AB17F7568E}" destId="{C93DC3C2-D40D-4112-BD57-E4864BB4A188}" srcOrd="0" destOrd="0" presId="urn:microsoft.com/office/officeart/2005/8/layout/orgChart1"/>
    <dgm:cxn modelId="{DAADE50F-3A55-448B-98E1-92FFCB8E1EF6}" type="presOf" srcId="{6D3E3E98-4CBF-40E5-A78E-143F335AEDE9}" destId="{1CB0B578-2C67-4CD3-9922-EA2090A6B413}" srcOrd="0" destOrd="0" presId="urn:microsoft.com/office/officeart/2005/8/layout/orgChart1"/>
    <dgm:cxn modelId="{474ED403-F53A-481D-A2AC-8FE8ED9C50C2}" srcId="{F97309B8-0420-4B86-B550-B2AB17F7568E}" destId="{03469329-1C35-41BE-A0D1-B8B79942F3DD}" srcOrd="1" destOrd="0" parTransId="{6D3E3E98-4CBF-40E5-A78E-143F335AEDE9}" sibTransId="{C1853BBA-A351-4F3B-A0BE-7CD7ADEB8B4E}"/>
    <dgm:cxn modelId="{C27D79E7-98ED-4C80-8485-4EC656CE1D7C}" type="presOf" srcId="{B2D83D6A-EA0B-4C88-883F-F91933BF5098}" destId="{321D4ACE-D78E-4ED1-9374-D00A1723DECF}" srcOrd="0" destOrd="0" presId="urn:microsoft.com/office/officeart/2005/8/layout/orgChart1"/>
    <dgm:cxn modelId="{92930354-670B-4110-A72F-2E44BD4BF5BD}" type="presOf" srcId="{03469329-1C35-41BE-A0D1-B8B79942F3DD}" destId="{2B181CB5-A013-45A4-ACC8-42B500E449CE}" srcOrd="1" destOrd="0" presId="urn:microsoft.com/office/officeart/2005/8/layout/orgChart1"/>
    <dgm:cxn modelId="{F490ADC0-A75D-4122-AA90-867EBA43A137}" type="presOf" srcId="{59ABE5BB-7409-493F-8F14-BE7A8B3C40DE}" destId="{08D78AB4-BD92-455C-9561-4AB225CB66B4}" srcOrd="0" destOrd="0" presId="urn:microsoft.com/office/officeart/2005/8/layout/orgChart1"/>
    <dgm:cxn modelId="{F0AB1762-DCB0-41A6-9D9B-98C63897F5CB}" srcId="{F97309B8-0420-4B86-B550-B2AB17F7568E}" destId="{59ABE5BB-7409-493F-8F14-BE7A8B3C40DE}" srcOrd="0" destOrd="0" parTransId="{F7EEEBA3-FAF0-4654-BFD6-1E113BCB75E0}" sibTransId="{6C9F0F18-7FEA-41BB-B436-8F09C22E2340}"/>
    <dgm:cxn modelId="{7F384C43-6140-4C45-AEEA-5B9D06B76491}" type="presOf" srcId="{F97309B8-0420-4B86-B550-B2AB17F7568E}" destId="{52582345-8797-4BEA-8EC6-69C15A4D732C}" srcOrd="1" destOrd="0" presId="urn:microsoft.com/office/officeart/2005/8/layout/orgChart1"/>
    <dgm:cxn modelId="{8CCB1725-AB5E-4D24-B371-6EA6DA8E7F51}" type="presOf" srcId="{03469329-1C35-41BE-A0D1-B8B79942F3DD}" destId="{49A3A1E2-54A1-42E5-9627-CBBC05F8084D}" srcOrd="0" destOrd="0" presId="urn:microsoft.com/office/officeart/2005/8/layout/orgChart1"/>
    <dgm:cxn modelId="{F94F4524-8ACA-41B2-B649-671EEEB9DB0D}" type="presOf" srcId="{59ABE5BB-7409-493F-8F14-BE7A8B3C40DE}" destId="{E281286D-8421-4669-994F-06C0121EB15D}" srcOrd="1" destOrd="0" presId="urn:microsoft.com/office/officeart/2005/8/layout/orgChart1"/>
    <dgm:cxn modelId="{E39C7404-F76A-42EE-8C68-1BAA56707514}" type="presParOf" srcId="{321D4ACE-D78E-4ED1-9374-D00A1723DECF}" destId="{BCD3CE98-E59E-4B57-9CCA-580D89557BCD}" srcOrd="0" destOrd="0" presId="urn:microsoft.com/office/officeart/2005/8/layout/orgChart1"/>
    <dgm:cxn modelId="{7615ED27-3ECD-49A7-BD32-A7A1B43112EF}" type="presParOf" srcId="{BCD3CE98-E59E-4B57-9CCA-580D89557BCD}" destId="{AFC694AB-1058-479D-9CAD-35E51067E399}" srcOrd="0" destOrd="0" presId="urn:microsoft.com/office/officeart/2005/8/layout/orgChart1"/>
    <dgm:cxn modelId="{56E1FDE2-84C6-40BB-983D-6E105228C48B}" type="presParOf" srcId="{AFC694AB-1058-479D-9CAD-35E51067E399}" destId="{C93DC3C2-D40D-4112-BD57-E4864BB4A188}" srcOrd="0" destOrd="0" presId="urn:microsoft.com/office/officeart/2005/8/layout/orgChart1"/>
    <dgm:cxn modelId="{F5C851AE-F79B-48E0-A7A2-2A59AA8AF7CB}" type="presParOf" srcId="{AFC694AB-1058-479D-9CAD-35E51067E399}" destId="{52582345-8797-4BEA-8EC6-69C15A4D732C}" srcOrd="1" destOrd="0" presId="urn:microsoft.com/office/officeart/2005/8/layout/orgChart1"/>
    <dgm:cxn modelId="{201FFEC4-6941-45F9-9A09-9D8DB93E4C37}" type="presParOf" srcId="{BCD3CE98-E59E-4B57-9CCA-580D89557BCD}" destId="{D8275AD9-2317-45E6-8783-FDDF0FF17610}" srcOrd="1" destOrd="0" presId="urn:microsoft.com/office/officeart/2005/8/layout/orgChart1"/>
    <dgm:cxn modelId="{A2E63B5F-B7EA-4ECC-B0F0-B1875F16F5C9}" type="presParOf" srcId="{D8275AD9-2317-45E6-8783-FDDF0FF17610}" destId="{AA5B0A7D-8CD4-4AB8-A95C-04AE2BB47E15}" srcOrd="0" destOrd="0" presId="urn:microsoft.com/office/officeart/2005/8/layout/orgChart1"/>
    <dgm:cxn modelId="{7F118DD5-ED7D-45AC-BA80-DA49EF0A9E98}" type="presParOf" srcId="{D8275AD9-2317-45E6-8783-FDDF0FF17610}" destId="{B6ACE723-E7DE-4F80-964E-DBEDBAC3CB1C}" srcOrd="1" destOrd="0" presId="urn:microsoft.com/office/officeart/2005/8/layout/orgChart1"/>
    <dgm:cxn modelId="{6BAC3B8C-1C52-4333-AEE2-07F7A5E65B1C}" type="presParOf" srcId="{B6ACE723-E7DE-4F80-964E-DBEDBAC3CB1C}" destId="{22AC75D8-C45C-4D54-9B98-8A016504B521}" srcOrd="0" destOrd="0" presId="urn:microsoft.com/office/officeart/2005/8/layout/orgChart1"/>
    <dgm:cxn modelId="{61EDA7B2-925B-49A2-806E-C2C7A57979FF}" type="presParOf" srcId="{22AC75D8-C45C-4D54-9B98-8A016504B521}" destId="{08D78AB4-BD92-455C-9561-4AB225CB66B4}" srcOrd="0" destOrd="0" presId="urn:microsoft.com/office/officeart/2005/8/layout/orgChart1"/>
    <dgm:cxn modelId="{C1924BC8-E29F-492B-A206-E70A7D88C7E6}" type="presParOf" srcId="{22AC75D8-C45C-4D54-9B98-8A016504B521}" destId="{E281286D-8421-4669-994F-06C0121EB15D}" srcOrd="1" destOrd="0" presId="urn:microsoft.com/office/officeart/2005/8/layout/orgChart1"/>
    <dgm:cxn modelId="{E0B5301C-86B9-4E1A-808B-508653E46785}" type="presParOf" srcId="{B6ACE723-E7DE-4F80-964E-DBEDBAC3CB1C}" destId="{C8AC2470-D2E5-4AE3-BF2C-B128E3F89C23}" srcOrd="1" destOrd="0" presId="urn:microsoft.com/office/officeart/2005/8/layout/orgChart1"/>
    <dgm:cxn modelId="{195C27ED-1D09-4DE9-B2FC-226C35C25416}" type="presParOf" srcId="{B6ACE723-E7DE-4F80-964E-DBEDBAC3CB1C}" destId="{0D51F0CC-34B0-41E0-919E-D47C5090A621}" srcOrd="2" destOrd="0" presId="urn:microsoft.com/office/officeart/2005/8/layout/orgChart1"/>
    <dgm:cxn modelId="{B81A166A-9E84-479C-881C-A4EA0355EFCE}" type="presParOf" srcId="{D8275AD9-2317-45E6-8783-FDDF0FF17610}" destId="{1CB0B578-2C67-4CD3-9922-EA2090A6B413}" srcOrd="2" destOrd="0" presId="urn:microsoft.com/office/officeart/2005/8/layout/orgChart1"/>
    <dgm:cxn modelId="{B8A94A80-3DE4-4901-8EB8-BEE3E489AD2D}" type="presParOf" srcId="{D8275AD9-2317-45E6-8783-FDDF0FF17610}" destId="{638F43C2-4822-45D6-9FD5-B0C2C8C6DB3F}" srcOrd="3" destOrd="0" presId="urn:microsoft.com/office/officeart/2005/8/layout/orgChart1"/>
    <dgm:cxn modelId="{21818859-47CC-4530-B3FC-069EC6C66D34}" type="presParOf" srcId="{638F43C2-4822-45D6-9FD5-B0C2C8C6DB3F}" destId="{40959B50-7698-4148-901B-5555AEABB6E6}" srcOrd="0" destOrd="0" presId="urn:microsoft.com/office/officeart/2005/8/layout/orgChart1"/>
    <dgm:cxn modelId="{1265DC4D-DA21-4420-8564-2162F1036F83}" type="presParOf" srcId="{40959B50-7698-4148-901B-5555AEABB6E6}" destId="{49A3A1E2-54A1-42E5-9627-CBBC05F8084D}" srcOrd="0" destOrd="0" presId="urn:microsoft.com/office/officeart/2005/8/layout/orgChart1"/>
    <dgm:cxn modelId="{B16A413F-7731-4980-B3FD-8C0B4E1D86CC}" type="presParOf" srcId="{40959B50-7698-4148-901B-5555AEABB6E6}" destId="{2B181CB5-A013-45A4-ACC8-42B500E449CE}" srcOrd="1" destOrd="0" presId="urn:microsoft.com/office/officeart/2005/8/layout/orgChart1"/>
    <dgm:cxn modelId="{C12D0547-3BAC-4F6C-868A-96E8DE558621}" type="presParOf" srcId="{638F43C2-4822-45D6-9FD5-B0C2C8C6DB3F}" destId="{2DFD62AD-CB07-4FFB-9D86-17B5AE07C117}" srcOrd="1" destOrd="0" presId="urn:microsoft.com/office/officeart/2005/8/layout/orgChart1"/>
    <dgm:cxn modelId="{0E1D88FD-9AC0-48BA-8B37-5592D78BF755}" type="presParOf" srcId="{638F43C2-4822-45D6-9FD5-B0C2C8C6DB3F}" destId="{020A10A0-6548-4720-8C87-BC97822C1AFB}" srcOrd="2" destOrd="0" presId="urn:microsoft.com/office/officeart/2005/8/layout/orgChart1"/>
    <dgm:cxn modelId="{BEADD781-339A-4294-8370-7C887B546CDE}" type="presParOf" srcId="{BCD3CE98-E59E-4B57-9CCA-580D89557BCD}" destId="{D53DFD05-2AFD-48D1-9299-E91AFFB7E5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197C6F-06C6-48CE-B992-ED2AA7D0A8ED}" type="doc">
      <dgm:prSet loTypeId="urn:microsoft.com/office/officeart/2005/8/layout/hProcess7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229FC55-E224-4B30-924B-D2C30E87E265}">
      <dgm:prSet phldrT="[Text]" custT="1"/>
      <dgm:spPr/>
      <dgm:t>
        <a:bodyPr tIns="108000"/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dirty="0" smtClean="0">
              <a:solidFill>
                <a:srgbClr val="FBA900"/>
              </a:solidFill>
              <a:sym typeface="Wingdings" panose="05000000000000000000" pitchFamily="2" charset="2"/>
            </a:rPr>
            <a:t>Combined review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E" sz="1600" b="0" dirty="0" smtClean="0"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E" sz="16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Combines systems and process audit with an audit of transactions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E" sz="16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Optional for certain types of beneficiaries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May lead to less Certificates on Financial Statements</a:t>
          </a:r>
          <a:endParaRPr lang="en-US" sz="1600" b="1" i="0" dirty="0" smtClean="0">
            <a:solidFill>
              <a:schemeClr val="tx1"/>
            </a:solidFill>
            <a:sym typeface="Wingdings" panose="05000000000000000000" pitchFamily="2" charset="2"/>
          </a:endParaRPr>
        </a:p>
      </dgm:t>
    </dgm:pt>
    <dgm:pt modelId="{B3B2DCFE-D64E-47CF-8BEF-9C277438E799}" type="parTrans" cxnId="{FE0C2B8B-709E-4554-96F6-B884BDD26369}">
      <dgm:prSet/>
      <dgm:spPr/>
      <dgm:t>
        <a:bodyPr/>
        <a:lstStyle/>
        <a:p>
          <a:endParaRPr lang="en-GB"/>
        </a:p>
      </dgm:t>
    </dgm:pt>
    <dgm:pt modelId="{92B5EDA5-2555-4F0C-9662-B0BE9FB20109}" type="sibTrans" cxnId="{FE0C2B8B-709E-4554-96F6-B884BDD26369}">
      <dgm:prSet/>
      <dgm:spPr/>
      <dgm:t>
        <a:bodyPr/>
        <a:lstStyle/>
        <a:p>
          <a:endParaRPr lang="en-GB"/>
        </a:p>
      </dgm:t>
    </dgm:pt>
    <dgm:pt modelId="{7EA324B8-DD59-4AC5-93F7-563013E33421}">
      <dgm:prSet phldrT="[Text]" custT="1"/>
      <dgm:spPr/>
      <dgm:t>
        <a:bodyPr tIns="108000"/>
        <a:lstStyle/>
        <a:p>
          <a:r>
            <a:rPr lang="en-US" sz="1800" b="1" i="0" dirty="0" smtClean="0">
              <a:solidFill>
                <a:srgbClr val="FBA900"/>
              </a:solidFill>
              <a:sym typeface="Wingdings" panose="05000000000000000000" pitchFamily="2" charset="2"/>
            </a:rPr>
            <a:t>Single audit principle for joint funding</a:t>
          </a:r>
        </a:p>
        <a:p>
          <a:endParaRPr lang="en-US" sz="1600" b="0" dirty="0" smtClean="0"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  <a:p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A single audit for actions that receive joint funding from different Union programmes</a:t>
          </a:r>
        </a:p>
        <a:p>
          <a:endParaRPr lang="en-US" sz="1800" b="1" i="0" dirty="0" smtClean="0">
            <a:solidFill>
              <a:schemeClr val="tx1"/>
            </a:solidFill>
            <a:sym typeface="Wingdings" panose="05000000000000000000" pitchFamily="2" charset="2"/>
          </a:endParaRPr>
        </a:p>
      </dgm:t>
    </dgm:pt>
    <dgm:pt modelId="{5BA7887E-2E94-4B0D-9AA2-4D4CEC0B82D5}" type="parTrans" cxnId="{4A8DB18E-A1C1-43E0-B5F9-6A0AD6761195}">
      <dgm:prSet/>
      <dgm:spPr/>
      <dgm:t>
        <a:bodyPr/>
        <a:lstStyle/>
        <a:p>
          <a:endParaRPr lang="en-GB"/>
        </a:p>
      </dgm:t>
    </dgm:pt>
    <dgm:pt modelId="{6047DEA9-ABBD-47FC-A37E-AF2C7C48E1F2}" type="sibTrans" cxnId="{4A8DB18E-A1C1-43E0-B5F9-6A0AD6761195}">
      <dgm:prSet/>
      <dgm:spPr/>
      <dgm:t>
        <a:bodyPr/>
        <a:lstStyle/>
        <a:p>
          <a:endParaRPr lang="en-GB"/>
        </a:p>
      </dgm:t>
    </dgm:pt>
    <dgm:pt modelId="{97132D7A-8D1E-4D59-A871-6EFAF047984D}">
      <dgm:prSet phldrT="[Text]" custT="1"/>
      <dgm:spPr>
        <a:solidFill>
          <a:schemeClr val="accent6"/>
        </a:solidFill>
      </dgm:spPr>
      <dgm:t>
        <a:bodyPr tIns="108000" rIns="144000"/>
        <a:lstStyle/>
        <a:p>
          <a:endParaRPr lang="en-GB" sz="2000" b="1" noProof="0" dirty="0">
            <a:solidFill>
              <a:schemeClr val="tx1"/>
            </a:solidFill>
          </a:endParaRPr>
        </a:p>
      </dgm:t>
    </dgm:pt>
    <dgm:pt modelId="{48985662-4028-4479-9DB9-25523B89659E}" type="parTrans" cxnId="{DDA1EA61-CC45-40FC-9051-5C40A0A72413}">
      <dgm:prSet/>
      <dgm:spPr/>
      <dgm:t>
        <a:bodyPr/>
        <a:lstStyle/>
        <a:p>
          <a:endParaRPr lang="en-GB"/>
        </a:p>
      </dgm:t>
    </dgm:pt>
    <dgm:pt modelId="{3680B047-E0C0-48AF-927F-E09E3DAF17AD}" type="sibTrans" cxnId="{DDA1EA61-CC45-40FC-9051-5C40A0A72413}">
      <dgm:prSet/>
      <dgm:spPr/>
      <dgm:t>
        <a:bodyPr/>
        <a:lstStyle/>
        <a:p>
          <a:endParaRPr lang="en-GB"/>
        </a:p>
      </dgm:t>
    </dgm:pt>
    <dgm:pt modelId="{00287614-B637-4C07-B901-91D098D38C00}">
      <dgm:prSet phldrT="[Text]" custT="1"/>
      <dgm:spPr/>
      <dgm:t>
        <a:bodyPr tIns="108000"/>
        <a:lstStyle/>
        <a:p>
          <a:r>
            <a:rPr lang="en-GB" sz="1800" b="1" i="0" noProof="0" dirty="0" smtClean="0">
              <a:solidFill>
                <a:srgbClr val="FBA900"/>
              </a:solidFill>
              <a:sym typeface="Wingdings" panose="05000000000000000000" pitchFamily="2" charset="2"/>
            </a:rPr>
            <a:t>Possibility for enhanced cross-reliance</a:t>
          </a:r>
        </a:p>
        <a:p>
          <a:endParaRPr lang="en-IE" sz="1600" b="0" dirty="0" smtClean="0"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  <a:p>
          <a:r>
            <a:rPr lang="en-IE" sz="16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Possibility for the Commission to rely on audits on the use of Union contributions carried out by other persons or entities</a:t>
          </a:r>
          <a:endParaRPr lang="en-GB" sz="1600" dirty="0">
            <a:solidFill>
              <a:schemeClr val="bg1"/>
            </a:solidFill>
          </a:endParaRPr>
        </a:p>
      </dgm:t>
    </dgm:pt>
    <dgm:pt modelId="{2A8E0115-8FE9-4C39-A65F-1AAE62BEE7F6}" type="parTrans" cxnId="{CBC598FA-D2FE-44AD-8329-FA00ADF74F76}">
      <dgm:prSet/>
      <dgm:spPr/>
      <dgm:t>
        <a:bodyPr/>
        <a:lstStyle/>
        <a:p>
          <a:endParaRPr lang="en-GB"/>
        </a:p>
      </dgm:t>
    </dgm:pt>
    <dgm:pt modelId="{8BBB80F3-CED9-4ADA-AA52-FBD2C7E872C6}" type="sibTrans" cxnId="{CBC598FA-D2FE-44AD-8329-FA00ADF74F76}">
      <dgm:prSet/>
      <dgm:spPr/>
      <dgm:t>
        <a:bodyPr/>
        <a:lstStyle/>
        <a:p>
          <a:endParaRPr lang="en-GB"/>
        </a:p>
      </dgm:t>
    </dgm:pt>
    <dgm:pt modelId="{7C8366A4-8270-4561-9B16-2EE7E8292440}">
      <dgm:prSet phldrT="[Text]" custT="1"/>
      <dgm:spPr>
        <a:solidFill>
          <a:schemeClr val="accent6"/>
        </a:solidFill>
      </dgm:spPr>
      <dgm:t>
        <a:bodyPr tIns="108000" rIns="144000"/>
        <a:lstStyle/>
        <a:p>
          <a:pPr>
            <a:spcBef>
              <a:spcPct val="0"/>
            </a:spcBef>
          </a:pPr>
          <a:endParaRPr lang="en-GB" sz="2000" b="1" noProof="0" dirty="0">
            <a:solidFill>
              <a:schemeClr val="tx1"/>
            </a:solidFill>
          </a:endParaRPr>
        </a:p>
      </dgm:t>
    </dgm:pt>
    <dgm:pt modelId="{396BFBF3-8933-48ED-A6EC-4740493F0C36}" type="sibTrans" cxnId="{33DDC061-33F0-4320-BB33-C2AD7E7D7E9C}">
      <dgm:prSet/>
      <dgm:spPr/>
      <dgm:t>
        <a:bodyPr/>
        <a:lstStyle/>
        <a:p>
          <a:endParaRPr lang="en-GB"/>
        </a:p>
      </dgm:t>
    </dgm:pt>
    <dgm:pt modelId="{82308D01-2E04-4A01-A05E-E61766B0E713}" type="parTrans" cxnId="{33DDC061-33F0-4320-BB33-C2AD7E7D7E9C}">
      <dgm:prSet/>
      <dgm:spPr/>
      <dgm:t>
        <a:bodyPr/>
        <a:lstStyle/>
        <a:p>
          <a:endParaRPr lang="en-GB"/>
        </a:p>
      </dgm:t>
    </dgm:pt>
    <dgm:pt modelId="{8DD6B556-EB23-4AFA-9DC0-256FACC625FF}">
      <dgm:prSet phldrT="[Text]" custT="1"/>
      <dgm:spPr>
        <a:solidFill>
          <a:schemeClr val="accent6"/>
        </a:solidFill>
      </dgm:spPr>
      <dgm:t>
        <a:bodyPr tIns="108000" rIns="144000"/>
        <a:lstStyle/>
        <a:p>
          <a:endParaRPr lang="en-GB" sz="2000" b="1" noProof="0" dirty="0">
            <a:solidFill>
              <a:schemeClr val="tx1"/>
            </a:solidFill>
          </a:endParaRPr>
        </a:p>
      </dgm:t>
    </dgm:pt>
    <dgm:pt modelId="{20393ED4-CCD5-4E12-AC41-5BC9542B9C92}" type="sibTrans" cxnId="{6D1C7269-BBBF-41DB-A38A-0186E029C1B5}">
      <dgm:prSet/>
      <dgm:spPr/>
      <dgm:t>
        <a:bodyPr/>
        <a:lstStyle/>
        <a:p>
          <a:endParaRPr lang="en-GB"/>
        </a:p>
      </dgm:t>
    </dgm:pt>
    <dgm:pt modelId="{A2C0A352-0360-49CA-AF75-5741FBFD09BF}" type="parTrans" cxnId="{6D1C7269-BBBF-41DB-A38A-0186E029C1B5}">
      <dgm:prSet/>
      <dgm:spPr/>
      <dgm:t>
        <a:bodyPr/>
        <a:lstStyle/>
        <a:p>
          <a:endParaRPr lang="en-GB"/>
        </a:p>
      </dgm:t>
    </dgm:pt>
    <dgm:pt modelId="{5BC11BBE-4141-46E6-B7FA-3E3DC198EF5C}" type="pres">
      <dgm:prSet presAssocID="{A7197C6F-06C6-48CE-B992-ED2AA7D0A8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F6CB6E7-69EB-4573-906F-3C4F3D4E2905}" type="pres">
      <dgm:prSet presAssocID="{7C8366A4-8270-4561-9B16-2EE7E8292440}" presName="compositeNode" presStyleCnt="0">
        <dgm:presLayoutVars>
          <dgm:bulletEnabled val="1"/>
        </dgm:presLayoutVars>
      </dgm:prSet>
      <dgm:spPr/>
    </dgm:pt>
    <dgm:pt modelId="{8CE26D68-1CA6-43CC-A0EA-D554C3117B68}" type="pres">
      <dgm:prSet presAssocID="{7C8366A4-8270-4561-9B16-2EE7E8292440}" presName="bgRect" presStyleLbl="node1" presStyleIdx="0" presStyleCnt="3" custLinFactNeighborX="1255" custLinFactNeighborY="-2547"/>
      <dgm:spPr/>
      <dgm:t>
        <a:bodyPr/>
        <a:lstStyle/>
        <a:p>
          <a:endParaRPr lang="en-GB"/>
        </a:p>
      </dgm:t>
    </dgm:pt>
    <dgm:pt modelId="{F58AF0A7-DB6C-4FA8-87BE-0967130F4FC7}" type="pres">
      <dgm:prSet presAssocID="{7C8366A4-8270-4561-9B16-2EE7E829244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2EE034-5900-4C81-957B-22DC2263C4B8}" type="pres">
      <dgm:prSet presAssocID="{7C8366A4-8270-4561-9B16-2EE7E829244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1975DD-1566-4ED7-90A4-EC57A5DF506F}" type="pres">
      <dgm:prSet presAssocID="{396BFBF3-8933-48ED-A6EC-4740493F0C36}" presName="hSp" presStyleCnt="0"/>
      <dgm:spPr/>
    </dgm:pt>
    <dgm:pt modelId="{877E7AEA-33F2-4FBF-A018-0310A0095867}" type="pres">
      <dgm:prSet presAssocID="{396BFBF3-8933-48ED-A6EC-4740493F0C36}" presName="vProcSp" presStyleCnt="0"/>
      <dgm:spPr/>
    </dgm:pt>
    <dgm:pt modelId="{5B7012BB-2163-486F-B6DE-0BDD7547E6E8}" type="pres">
      <dgm:prSet presAssocID="{396BFBF3-8933-48ED-A6EC-4740493F0C36}" presName="vSp1" presStyleCnt="0"/>
      <dgm:spPr/>
    </dgm:pt>
    <dgm:pt modelId="{627728C5-718C-4675-9E63-A951873FDE5D}" type="pres">
      <dgm:prSet presAssocID="{396BFBF3-8933-48ED-A6EC-4740493F0C36}" presName="simulatedConn" presStyleLbl="solidFgAcc1" presStyleIdx="0" presStyleCnt="2" custAng="16200000" custLinFactNeighborY="52550"/>
      <dgm:spPr>
        <a:prstGeom prst="pie">
          <a:avLst/>
        </a:prstGeom>
      </dgm:spPr>
      <dgm:t>
        <a:bodyPr/>
        <a:lstStyle/>
        <a:p>
          <a:endParaRPr lang="en-GB"/>
        </a:p>
      </dgm:t>
    </dgm:pt>
    <dgm:pt modelId="{CAFC9B30-17B4-4598-A663-946817FBD318}" type="pres">
      <dgm:prSet presAssocID="{396BFBF3-8933-48ED-A6EC-4740493F0C36}" presName="vSp2" presStyleCnt="0"/>
      <dgm:spPr/>
    </dgm:pt>
    <dgm:pt modelId="{E0B7D469-15FB-4333-9019-61C861B934C9}" type="pres">
      <dgm:prSet presAssocID="{396BFBF3-8933-48ED-A6EC-4740493F0C36}" presName="sibTrans" presStyleCnt="0"/>
      <dgm:spPr/>
    </dgm:pt>
    <dgm:pt modelId="{1EEA7B6F-4C7E-4892-B6DB-782CC4C06527}" type="pres">
      <dgm:prSet presAssocID="{8DD6B556-EB23-4AFA-9DC0-256FACC625FF}" presName="compositeNode" presStyleCnt="0">
        <dgm:presLayoutVars>
          <dgm:bulletEnabled val="1"/>
        </dgm:presLayoutVars>
      </dgm:prSet>
      <dgm:spPr/>
    </dgm:pt>
    <dgm:pt modelId="{60DC7899-6A80-46F3-9CC2-C0BE7E0C0F79}" type="pres">
      <dgm:prSet presAssocID="{8DD6B556-EB23-4AFA-9DC0-256FACC625FF}" presName="bgRect" presStyleLbl="node1" presStyleIdx="1" presStyleCnt="3" custScaleX="98668" custLinFactNeighborY="-2564"/>
      <dgm:spPr/>
      <dgm:t>
        <a:bodyPr/>
        <a:lstStyle/>
        <a:p>
          <a:endParaRPr lang="en-GB"/>
        </a:p>
      </dgm:t>
    </dgm:pt>
    <dgm:pt modelId="{D6625129-5EF8-40F2-B26A-6E24544C94A2}" type="pres">
      <dgm:prSet presAssocID="{8DD6B556-EB23-4AFA-9DC0-256FACC625F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082AF7-64C6-4DB6-A776-5E5AA6ADDB4F}" type="pres">
      <dgm:prSet presAssocID="{8DD6B556-EB23-4AFA-9DC0-256FACC625F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CB6061-0CD2-4AC0-A2B0-92C7810B18D3}" type="pres">
      <dgm:prSet presAssocID="{20393ED4-CCD5-4E12-AC41-5BC9542B9C92}" presName="hSp" presStyleCnt="0"/>
      <dgm:spPr/>
    </dgm:pt>
    <dgm:pt modelId="{2081B7EE-13EB-409C-8E4D-5751E144109E}" type="pres">
      <dgm:prSet presAssocID="{20393ED4-CCD5-4E12-AC41-5BC9542B9C92}" presName="vProcSp" presStyleCnt="0"/>
      <dgm:spPr/>
    </dgm:pt>
    <dgm:pt modelId="{3AAB7AAA-25E2-4D1A-BEB1-AFBFB697168A}" type="pres">
      <dgm:prSet presAssocID="{20393ED4-CCD5-4E12-AC41-5BC9542B9C92}" presName="vSp1" presStyleCnt="0"/>
      <dgm:spPr/>
    </dgm:pt>
    <dgm:pt modelId="{605D499E-3696-4CE8-A716-263FD16B578D}" type="pres">
      <dgm:prSet presAssocID="{20393ED4-CCD5-4E12-AC41-5BC9542B9C92}" presName="simulatedConn" presStyleLbl="solidFgAcc1" presStyleIdx="1" presStyleCnt="2" custAng="16200000" custLinFactNeighborY="52550"/>
      <dgm:spPr>
        <a:prstGeom prst="pie">
          <a:avLst/>
        </a:prstGeom>
      </dgm:spPr>
      <dgm:t>
        <a:bodyPr/>
        <a:lstStyle/>
        <a:p>
          <a:endParaRPr lang="en-GB"/>
        </a:p>
      </dgm:t>
    </dgm:pt>
    <dgm:pt modelId="{61B893AC-61FD-485E-91D2-3461A74BBFD6}" type="pres">
      <dgm:prSet presAssocID="{20393ED4-CCD5-4E12-AC41-5BC9542B9C92}" presName="vSp2" presStyleCnt="0"/>
      <dgm:spPr/>
    </dgm:pt>
    <dgm:pt modelId="{66CBDFA0-5493-4110-8AC3-EFC57E1B4CA8}" type="pres">
      <dgm:prSet presAssocID="{20393ED4-CCD5-4E12-AC41-5BC9542B9C92}" presName="sibTrans" presStyleCnt="0"/>
      <dgm:spPr/>
    </dgm:pt>
    <dgm:pt modelId="{B0DA0600-18CB-4A87-A3F1-471313BE6AF4}" type="pres">
      <dgm:prSet presAssocID="{97132D7A-8D1E-4D59-A871-6EFAF047984D}" presName="compositeNode" presStyleCnt="0">
        <dgm:presLayoutVars>
          <dgm:bulletEnabled val="1"/>
        </dgm:presLayoutVars>
      </dgm:prSet>
      <dgm:spPr/>
    </dgm:pt>
    <dgm:pt modelId="{772F4526-3A71-4003-8E26-050EFA049758}" type="pres">
      <dgm:prSet presAssocID="{97132D7A-8D1E-4D59-A871-6EFAF047984D}" presName="bgRect" presStyleLbl="node1" presStyleIdx="2" presStyleCnt="3" custLinFactNeighborX="-1412" custLinFactNeighborY="-2950"/>
      <dgm:spPr/>
      <dgm:t>
        <a:bodyPr/>
        <a:lstStyle/>
        <a:p>
          <a:endParaRPr lang="en-GB"/>
        </a:p>
      </dgm:t>
    </dgm:pt>
    <dgm:pt modelId="{2B6AA24D-8F2D-4E8A-89D5-2A4DD92EBAC6}" type="pres">
      <dgm:prSet presAssocID="{97132D7A-8D1E-4D59-A871-6EFAF047984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B50789-0CA6-4419-947A-74E3FDC557C1}" type="pres">
      <dgm:prSet presAssocID="{97132D7A-8D1E-4D59-A871-6EFAF047984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0C2B8B-709E-4554-96F6-B884BDD26369}" srcId="{7C8366A4-8270-4561-9B16-2EE7E8292440}" destId="{C229FC55-E224-4B30-924B-D2C30E87E265}" srcOrd="0" destOrd="0" parTransId="{B3B2DCFE-D64E-47CF-8BEF-9C277438E799}" sibTransId="{92B5EDA5-2555-4F0C-9662-B0BE9FB20109}"/>
    <dgm:cxn modelId="{552D0F96-2F94-46F1-B050-80EE69BED778}" type="presOf" srcId="{7C8366A4-8270-4561-9B16-2EE7E8292440}" destId="{8CE26D68-1CA6-43CC-A0EA-D554C3117B68}" srcOrd="0" destOrd="0" presId="urn:microsoft.com/office/officeart/2005/8/layout/hProcess7"/>
    <dgm:cxn modelId="{3AD7FF23-A7C6-4854-891E-3EC98E6EA0A3}" type="presOf" srcId="{00287614-B637-4C07-B901-91D098D38C00}" destId="{B8B50789-0CA6-4419-947A-74E3FDC557C1}" srcOrd="0" destOrd="0" presId="urn:microsoft.com/office/officeart/2005/8/layout/hProcess7"/>
    <dgm:cxn modelId="{DDA1EA61-CC45-40FC-9051-5C40A0A72413}" srcId="{A7197C6F-06C6-48CE-B992-ED2AA7D0A8ED}" destId="{97132D7A-8D1E-4D59-A871-6EFAF047984D}" srcOrd="2" destOrd="0" parTransId="{48985662-4028-4479-9DB9-25523B89659E}" sibTransId="{3680B047-E0C0-48AF-927F-E09E3DAF17AD}"/>
    <dgm:cxn modelId="{CBC598FA-D2FE-44AD-8329-FA00ADF74F76}" srcId="{97132D7A-8D1E-4D59-A871-6EFAF047984D}" destId="{00287614-B637-4C07-B901-91D098D38C00}" srcOrd="0" destOrd="0" parTransId="{2A8E0115-8FE9-4C39-A65F-1AAE62BEE7F6}" sibTransId="{8BBB80F3-CED9-4ADA-AA52-FBD2C7E872C6}"/>
    <dgm:cxn modelId="{128F36FD-F415-49BF-8796-7D70BB97B633}" type="presOf" srcId="{97132D7A-8D1E-4D59-A871-6EFAF047984D}" destId="{772F4526-3A71-4003-8E26-050EFA049758}" srcOrd="0" destOrd="0" presId="urn:microsoft.com/office/officeart/2005/8/layout/hProcess7"/>
    <dgm:cxn modelId="{1D9EA5CB-60D9-4D39-87F4-7D22048527A0}" type="presOf" srcId="{8DD6B556-EB23-4AFA-9DC0-256FACC625FF}" destId="{D6625129-5EF8-40F2-B26A-6E24544C94A2}" srcOrd="1" destOrd="0" presId="urn:microsoft.com/office/officeart/2005/8/layout/hProcess7"/>
    <dgm:cxn modelId="{819675D2-961C-4D7B-8E6B-3577C9F07B4F}" type="presOf" srcId="{7EA324B8-DD59-4AC5-93F7-563013E33421}" destId="{E8082AF7-64C6-4DB6-A776-5E5AA6ADDB4F}" srcOrd="0" destOrd="0" presId="urn:microsoft.com/office/officeart/2005/8/layout/hProcess7"/>
    <dgm:cxn modelId="{178AE18E-3F15-4687-88F7-4D1D632A1EE0}" type="presOf" srcId="{8DD6B556-EB23-4AFA-9DC0-256FACC625FF}" destId="{60DC7899-6A80-46F3-9CC2-C0BE7E0C0F79}" srcOrd="0" destOrd="0" presId="urn:microsoft.com/office/officeart/2005/8/layout/hProcess7"/>
    <dgm:cxn modelId="{33DDC061-33F0-4320-BB33-C2AD7E7D7E9C}" srcId="{A7197C6F-06C6-48CE-B992-ED2AA7D0A8ED}" destId="{7C8366A4-8270-4561-9B16-2EE7E8292440}" srcOrd="0" destOrd="0" parTransId="{82308D01-2E04-4A01-A05E-E61766B0E713}" sibTransId="{396BFBF3-8933-48ED-A6EC-4740493F0C36}"/>
    <dgm:cxn modelId="{4A8DB18E-A1C1-43E0-B5F9-6A0AD6761195}" srcId="{8DD6B556-EB23-4AFA-9DC0-256FACC625FF}" destId="{7EA324B8-DD59-4AC5-93F7-563013E33421}" srcOrd="0" destOrd="0" parTransId="{5BA7887E-2E94-4B0D-9AA2-4D4CEC0B82D5}" sibTransId="{6047DEA9-ABBD-47FC-A37E-AF2C7C48E1F2}"/>
    <dgm:cxn modelId="{370F58BC-ED10-4202-87C8-51E301C4C57A}" type="presOf" srcId="{A7197C6F-06C6-48CE-B992-ED2AA7D0A8ED}" destId="{5BC11BBE-4141-46E6-B7FA-3E3DC198EF5C}" srcOrd="0" destOrd="0" presId="urn:microsoft.com/office/officeart/2005/8/layout/hProcess7"/>
    <dgm:cxn modelId="{6D1C7269-BBBF-41DB-A38A-0186E029C1B5}" srcId="{A7197C6F-06C6-48CE-B992-ED2AA7D0A8ED}" destId="{8DD6B556-EB23-4AFA-9DC0-256FACC625FF}" srcOrd="1" destOrd="0" parTransId="{A2C0A352-0360-49CA-AF75-5741FBFD09BF}" sibTransId="{20393ED4-CCD5-4E12-AC41-5BC9542B9C92}"/>
    <dgm:cxn modelId="{C0CCA4D1-3ABD-4A1A-AFA2-3E822B72162B}" type="presOf" srcId="{7C8366A4-8270-4561-9B16-2EE7E8292440}" destId="{F58AF0A7-DB6C-4FA8-87BE-0967130F4FC7}" srcOrd="1" destOrd="0" presId="urn:microsoft.com/office/officeart/2005/8/layout/hProcess7"/>
    <dgm:cxn modelId="{7022DEF2-73BA-4FD3-828C-2FF731ACEDB5}" type="presOf" srcId="{C229FC55-E224-4B30-924B-D2C30E87E265}" destId="{D42EE034-5900-4C81-957B-22DC2263C4B8}" srcOrd="0" destOrd="0" presId="urn:microsoft.com/office/officeart/2005/8/layout/hProcess7"/>
    <dgm:cxn modelId="{B646CF4B-785B-4BB5-9466-ADB2A097C9D1}" type="presOf" srcId="{97132D7A-8D1E-4D59-A871-6EFAF047984D}" destId="{2B6AA24D-8F2D-4E8A-89D5-2A4DD92EBAC6}" srcOrd="1" destOrd="0" presId="urn:microsoft.com/office/officeart/2005/8/layout/hProcess7"/>
    <dgm:cxn modelId="{6307541F-922A-4170-9E08-578F45989F95}" type="presParOf" srcId="{5BC11BBE-4141-46E6-B7FA-3E3DC198EF5C}" destId="{DF6CB6E7-69EB-4573-906F-3C4F3D4E2905}" srcOrd="0" destOrd="0" presId="urn:microsoft.com/office/officeart/2005/8/layout/hProcess7"/>
    <dgm:cxn modelId="{B80902A3-738E-4953-94D6-80B7E087C071}" type="presParOf" srcId="{DF6CB6E7-69EB-4573-906F-3C4F3D4E2905}" destId="{8CE26D68-1CA6-43CC-A0EA-D554C3117B68}" srcOrd="0" destOrd="0" presId="urn:microsoft.com/office/officeart/2005/8/layout/hProcess7"/>
    <dgm:cxn modelId="{62A6A3FF-ECA9-4161-B14B-018B621C7CC1}" type="presParOf" srcId="{DF6CB6E7-69EB-4573-906F-3C4F3D4E2905}" destId="{F58AF0A7-DB6C-4FA8-87BE-0967130F4FC7}" srcOrd="1" destOrd="0" presId="urn:microsoft.com/office/officeart/2005/8/layout/hProcess7"/>
    <dgm:cxn modelId="{5979D9DC-72C9-439C-AD29-81D3E57736CE}" type="presParOf" srcId="{DF6CB6E7-69EB-4573-906F-3C4F3D4E2905}" destId="{D42EE034-5900-4C81-957B-22DC2263C4B8}" srcOrd="2" destOrd="0" presId="urn:microsoft.com/office/officeart/2005/8/layout/hProcess7"/>
    <dgm:cxn modelId="{DCD67A66-3130-481B-8A4E-C954FDCBD50E}" type="presParOf" srcId="{5BC11BBE-4141-46E6-B7FA-3E3DC198EF5C}" destId="{8D1975DD-1566-4ED7-90A4-EC57A5DF506F}" srcOrd="1" destOrd="0" presId="urn:microsoft.com/office/officeart/2005/8/layout/hProcess7"/>
    <dgm:cxn modelId="{4AC794EC-94CC-459D-9BD8-4A9EA99F7310}" type="presParOf" srcId="{5BC11BBE-4141-46E6-B7FA-3E3DC198EF5C}" destId="{877E7AEA-33F2-4FBF-A018-0310A0095867}" srcOrd="2" destOrd="0" presId="urn:microsoft.com/office/officeart/2005/8/layout/hProcess7"/>
    <dgm:cxn modelId="{F1BD424E-C3BB-4D40-8036-CD7D49B339C0}" type="presParOf" srcId="{877E7AEA-33F2-4FBF-A018-0310A0095867}" destId="{5B7012BB-2163-486F-B6DE-0BDD7547E6E8}" srcOrd="0" destOrd="0" presId="urn:microsoft.com/office/officeart/2005/8/layout/hProcess7"/>
    <dgm:cxn modelId="{A9F82D3F-D654-4607-97A6-871441CCAD27}" type="presParOf" srcId="{877E7AEA-33F2-4FBF-A018-0310A0095867}" destId="{627728C5-718C-4675-9E63-A951873FDE5D}" srcOrd="1" destOrd="0" presId="urn:microsoft.com/office/officeart/2005/8/layout/hProcess7"/>
    <dgm:cxn modelId="{BC922BFE-3C9C-4105-B563-843D9DC6965D}" type="presParOf" srcId="{877E7AEA-33F2-4FBF-A018-0310A0095867}" destId="{CAFC9B30-17B4-4598-A663-946817FBD318}" srcOrd="2" destOrd="0" presId="urn:microsoft.com/office/officeart/2005/8/layout/hProcess7"/>
    <dgm:cxn modelId="{DB328866-68CA-4553-B34D-68E1AAD8EBD9}" type="presParOf" srcId="{5BC11BBE-4141-46E6-B7FA-3E3DC198EF5C}" destId="{E0B7D469-15FB-4333-9019-61C861B934C9}" srcOrd="3" destOrd="0" presId="urn:microsoft.com/office/officeart/2005/8/layout/hProcess7"/>
    <dgm:cxn modelId="{2337BC38-E14B-4DE3-BD57-9D368DD03BE5}" type="presParOf" srcId="{5BC11BBE-4141-46E6-B7FA-3E3DC198EF5C}" destId="{1EEA7B6F-4C7E-4892-B6DB-782CC4C06527}" srcOrd="4" destOrd="0" presId="urn:microsoft.com/office/officeart/2005/8/layout/hProcess7"/>
    <dgm:cxn modelId="{6D836368-3239-4D06-83DA-28EDF3D86A61}" type="presParOf" srcId="{1EEA7B6F-4C7E-4892-B6DB-782CC4C06527}" destId="{60DC7899-6A80-46F3-9CC2-C0BE7E0C0F79}" srcOrd="0" destOrd="0" presId="urn:microsoft.com/office/officeart/2005/8/layout/hProcess7"/>
    <dgm:cxn modelId="{4C4E9DC7-12CD-42B4-BA8C-8E714DCE66D3}" type="presParOf" srcId="{1EEA7B6F-4C7E-4892-B6DB-782CC4C06527}" destId="{D6625129-5EF8-40F2-B26A-6E24544C94A2}" srcOrd="1" destOrd="0" presId="urn:microsoft.com/office/officeart/2005/8/layout/hProcess7"/>
    <dgm:cxn modelId="{16EF7BB5-32DA-47F5-B167-582D1DF2345F}" type="presParOf" srcId="{1EEA7B6F-4C7E-4892-B6DB-782CC4C06527}" destId="{E8082AF7-64C6-4DB6-A776-5E5AA6ADDB4F}" srcOrd="2" destOrd="0" presId="urn:microsoft.com/office/officeart/2005/8/layout/hProcess7"/>
    <dgm:cxn modelId="{BDE8730E-9272-4B63-99E3-8A313E5E965C}" type="presParOf" srcId="{5BC11BBE-4141-46E6-B7FA-3E3DC198EF5C}" destId="{72CB6061-0CD2-4AC0-A2B0-92C7810B18D3}" srcOrd="5" destOrd="0" presId="urn:microsoft.com/office/officeart/2005/8/layout/hProcess7"/>
    <dgm:cxn modelId="{F9981ED3-8A81-428D-BC17-D827396532D1}" type="presParOf" srcId="{5BC11BBE-4141-46E6-B7FA-3E3DC198EF5C}" destId="{2081B7EE-13EB-409C-8E4D-5751E144109E}" srcOrd="6" destOrd="0" presId="urn:microsoft.com/office/officeart/2005/8/layout/hProcess7"/>
    <dgm:cxn modelId="{EB12A423-3EDF-4D25-8F8A-F408C5578AF6}" type="presParOf" srcId="{2081B7EE-13EB-409C-8E4D-5751E144109E}" destId="{3AAB7AAA-25E2-4D1A-BEB1-AFBFB697168A}" srcOrd="0" destOrd="0" presId="urn:microsoft.com/office/officeart/2005/8/layout/hProcess7"/>
    <dgm:cxn modelId="{B7FB6A37-39E9-4643-9257-75DA36EA8C89}" type="presParOf" srcId="{2081B7EE-13EB-409C-8E4D-5751E144109E}" destId="{605D499E-3696-4CE8-A716-263FD16B578D}" srcOrd="1" destOrd="0" presId="urn:microsoft.com/office/officeart/2005/8/layout/hProcess7"/>
    <dgm:cxn modelId="{72FDBABD-4D2F-4C34-9B9E-1A6234376AA0}" type="presParOf" srcId="{2081B7EE-13EB-409C-8E4D-5751E144109E}" destId="{61B893AC-61FD-485E-91D2-3461A74BBFD6}" srcOrd="2" destOrd="0" presId="urn:microsoft.com/office/officeart/2005/8/layout/hProcess7"/>
    <dgm:cxn modelId="{8FFDC972-3430-4C60-B7E4-915735B87249}" type="presParOf" srcId="{5BC11BBE-4141-46E6-B7FA-3E3DC198EF5C}" destId="{66CBDFA0-5493-4110-8AC3-EFC57E1B4CA8}" srcOrd="7" destOrd="0" presId="urn:microsoft.com/office/officeart/2005/8/layout/hProcess7"/>
    <dgm:cxn modelId="{01857AF8-3F19-4EB6-9F6D-D83FA2645EDE}" type="presParOf" srcId="{5BC11BBE-4141-46E6-B7FA-3E3DC198EF5C}" destId="{B0DA0600-18CB-4A87-A3F1-471313BE6AF4}" srcOrd="8" destOrd="0" presId="urn:microsoft.com/office/officeart/2005/8/layout/hProcess7"/>
    <dgm:cxn modelId="{5AD963AC-782E-4F3F-90D4-01542CDFFA8B}" type="presParOf" srcId="{B0DA0600-18CB-4A87-A3F1-471313BE6AF4}" destId="{772F4526-3A71-4003-8E26-050EFA049758}" srcOrd="0" destOrd="0" presId="urn:microsoft.com/office/officeart/2005/8/layout/hProcess7"/>
    <dgm:cxn modelId="{9902FCC2-6909-4AF5-965B-9E07D0EDACE3}" type="presParOf" srcId="{B0DA0600-18CB-4A87-A3F1-471313BE6AF4}" destId="{2B6AA24D-8F2D-4E8A-89D5-2A4DD92EBAC6}" srcOrd="1" destOrd="0" presId="urn:microsoft.com/office/officeart/2005/8/layout/hProcess7"/>
    <dgm:cxn modelId="{524B7620-A1C5-470B-8458-C3D73B59B44D}" type="presParOf" srcId="{B0DA0600-18CB-4A87-A3F1-471313BE6AF4}" destId="{B8B50789-0CA6-4419-947A-74E3FDC557C1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669DB-2730-421F-8DF1-81627ECB8DD2}">
      <dsp:nvSpPr>
        <dsp:cNvPr id="0" name=""/>
        <dsp:cNvSpPr/>
      </dsp:nvSpPr>
      <dsp:spPr>
        <a:xfrm>
          <a:off x="3537" y="0"/>
          <a:ext cx="4327661" cy="4602685"/>
        </a:xfrm>
        <a:prstGeom prst="roundRect">
          <a:avLst>
            <a:gd name="adj" fmla="val 5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PRINCIPLES</a:t>
          </a:r>
          <a:endParaRPr lang="en-US" sz="3200" b="1" kern="1200" dirty="0"/>
        </a:p>
      </dsp:txBody>
      <dsp:txXfrm rot="16200000">
        <a:off x="-1450797" y="1454334"/>
        <a:ext cx="3774201" cy="865532"/>
      </dsp:txXfrm>
    </dsp:sp>
    <dsp:sp modelId="{58673135-5983-451B-BD92-8FA94C5629EB}">
      <dsp:nvSpPr>
        <dsp:cNvPr id="0" name=""/>
        <dsp:cNvSpPr/>
      </dsp:nvSpPr>
      <dsp:spPr>
        <a:xfrm>
          <a:off x="921111" y="0"/>
          <a:ext cx="3224107" cy="46026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kern="1200" dirty="0" smtClean="0"/>
            <a:t>Balance between </a:t>
          </a:r>
          <a:r>
            <a:rPr lang="en-GB" sz="2600" b="1" kern="1200" dirty="0" smtClean="0"/>
            <a:t>trust</a:t>
          </a:r>
          <a:r>
            <a:rPr lang="en-GB" sz="2600" kern="1200" dirty="0" smtClean="0"/>
            <a:t> and </a:t>
          </a:r>
          <a:r>
            <a:rPr lang="en-GB" sz="2600" b="1" kern="1200" dirty="0" smtClean="0"/>
            <a:t>control</a:t>
          </a:r>
          <a:endParaRPr lang="en-US" sz="26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 smtClean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b="1" kern="1200" dirty="0" smtClean="0"/>
            <a:t>Minimize burden </a:t>
          </a:r>
          <a:r>
            <a:rPr lang="en-GB" sz="2600" kern="1200" dirty="0" smtClean="0"/>
            <a:t>on beneficiaries</a:t>
          </a:r>
          <a:endParaRPr lang="en-GB" sz="26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 smtClean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600" b="1" kern="1200" dirty="0" smtClean="0"/>
            <a:t>Equal treatment</a:t>
          </a:r>
          <a:endParaRPr lang="en-GB" sz="2600" b="1" kern="1200" dirty="0"/>
        </a:p>
      </dsp:txBody>
      <dsp:txXfrm>
        <a:off x="921111" y="0"/>
        <a:ext cx="3224107" cy="4602685"/>
      </dsp:txXfrm>
    </dsp:sp>
    <dsp:sp modelId="{9953851D-4F94-43A7-9F75-6791EC3BE31A}">
      <dsp:nvSpPr>
        <dsp:cNvPr id="0" name=""/>
        <dsp:cNvSpPr/>
      </dsp:nvSpPr>
      <dsp:spPr>
        <a:xfrm>
          <a:off x="4511327" y="0"/>
          <a:ext cx="4489672" cy="4602685"/>
        </a:xfrm>
        <a:prstGeom prst="roundRect">
          <a:avLst>
            <a:gd name="adj" fmla="val 5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METHODOLOGY</a:t>
          </a:r>
          <a:endParaRPr lang="en-US" sz="3200" b="1" kern="1200" dirty="0"/>
        </a:p>
      </dsp:txBody>
      <dsp:txXfrm rot="16200000">
        <a:off x="3073194" y="1438133"/>
        <a:ext cx="3774201" cy="897934"/>
      </dsp:txXfrm>
    </dsp:sp>
    <dsp:sp modelId="{E3A461A9-627E-45D5-9C2D-ED5A31FE36C6}">
      <dsp:nvSpPr>
        <dsp:cNvPr id="0" name=""/>
        <dsp:cNvSpPr/>
      </dsp:nvSpPr>
      <dsp:spPr>
        <a:xfrm rot="5400000">
          <a:off x="4194821" y="3567217"/>
          <a:ext cx="676393" cy="75682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F483A-0B2E-4A31-BAE8-A3E965194D57}">
      <dsp:nvSpPr>
        <dsp:cNvPr id="0" name=""/>
        <dsp:cNvSpPr/>
      </dsp:nvSpPr>
      <dsp:spPr>
        <a:xfrm>
          <a:off x="5449558" y="0"/>
          <a:ext cx="3344805" cy="46026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0" kern="1200" dirty="0" smtClean="0"/>
            <a:t>Limited information requested ex-ante (Financial statements, use of resources)</a:t>
          </a:r>
          <a:endParaRPr lang="en-US" sz="2400" b="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0" kern="1200" dirty="0" smtClean="0"/>
            <a:t>Risk considerations may justify asking the beneficiary for further information and/or evidence </a:t>
          </a:r>
          <a:endParaRPr lang="en-GB" sz="2400" kern="1200" dirty="0"/>
        </a:p>
      </dsp:txBody>
      <dsp:txXfrm>
        <a:off x="5449558" y="0"/>
        <a:ext cx="3344805" cy="4602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EC582-85E0-4022-A877-45B71DCD4E65}">
      <dsp:nvSpPr>
        <dsp:cNvPr id="0" name=""/>
        <dsp:cNvSpPr/>
      </dsp:nvSpPr>
      <dsp:spPr>
        <a:xfrm>
          <a:off x="3120106" y="111381"/>
          <a:ext cx="1770846" cy="177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BE" sz="2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Planning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sz="2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endParaRPr>
        </a:p>
      </dsp:txBody>
      <dsp:txXfrm>
        <a:off x="3120106" y="111381"/>
        <a:ext cx="1770846" cy="1770846"/>
      </dsp:txXfrm>
    </dsp:sp>
    <dsp:sp modelId="{4E395084-D52C-4CBC-892C-7B0735B362F4}">
      <dsp:nvSpPr>
        <dsp:cNvPr id="0" name=""/>
        <dsp:cNvSpPr/>
      </dsp:nvSpPr>
      <dsp:spPr>
        <a:xfrm>
          <a:off x="-413" y="-413"/>
          <a:ext cx="5003162" cy="5003162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6F0D5-7968-4760-AC2A-D596907E8658}">
      <dsp:nvSpPr>
        <dsp:cNvPr id="0" name=""/>
        <dsp:cNvSpPr/>
      </dsp:nvSpPr>
      <dsp:spPr>
        <a:xfrm>
          <a:off x="3120106" y="3120106"/>
          <a:ext cx="1770846" cy="177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BE" sz="2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Execution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sz="2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endParaRPr>
        </a:p>
      </dsp:txBody>
      <dsp:txXfrm>
        <a:off x="3120106" y="3120106"/>
        <a:ext cx="1770846" cy="1770846"/>
      </dsp:txXfrm>
    </dsp:sp>
    <dsp:sp modelId="{E92AEB0F-D131-4783-A986-715D59569993}">
      <dsp:nvSpPr>
        <dsp:cNvPr id="0" name=""/>
        <dsp:cNvSpPr/>
      </dsp:nvSpPr>
      <dsp:spPr>
        <a:xfrm>
          <a:off x="-413" y="-413"/>
          <a:ext cx="5003162" cy="5003162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B8679-62CD-4A50-BD2E-019CA94A25AC}">
      <dsp:nvSpPr>
        <dsp:cNvPr id="0" name=""/>
        <dsp:cNvSpPr/>
      </dsp:nvSpPr>
      <dsp:spPr>
        <a:xfrm>
          <a:off x="111381" y="3120106"/>
          <a:ext cx="1770846" cy="177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BE" sz="2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Reporting</a:t>
          </a:r>
          <a:endParaRPr kumimoji="0" lang="en-GB" sz="26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endParaRPr>
        </a:p>
      </dsp:txBody>
      <dsp:txXfrm>
        <a:off x="111381" y="3120106"/>
        <a:ext cx="1770846" cy="1770846"/>
      </dsp:txXfrm>
    </dsp:sp>
    <dsp:sp modelId="{D56F455F-7281-42AD-B629-6C44FA62D6F6}">
      <dsp:nvSpPr>
        <dsp:cNvPr id="0" name=""/>
        <dsp:cNvSpPr/>
      </dsp:nvSpPr>
      <dsp:spPr>
        <a:xfrm>
          <a:off x="-413" y="-413"/>
          <a:ext cx="5003162" cy="5003162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C6276-BA3F-48AD-8FAE-E16B184A9C59}">
      <dsp:nvSpPr>
        <dsp:cNvPr id="0" name=""/>
        <dsp:cNvSpPr/>
      </dsp:nvSpPr>
      <dsp:spPr>
        <a:xfrm>
          <a:off x="111381" y="111381"/>
          <a:ext cx="1770846" cy="177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Strategy</a:t>
          </a:r>
        </a:p>
      </dsp:txBody>
      <dsp:txXfrm>
        <a:off x="111381" y="111381"/>
        <a:ext cx="1770846" cy="1770846"/>
      </dsp:txXfrm>
    </dsp:sp>
    <dsp:sp modelId="{88AB2592-4227-4739-B9A0-9D8C1E2DCFB6}">
      <dsp:nvSpPr>
        <dsp:cNvPr id="0" name=""/>
        <dsp:cNvSpPr/>
      </dsp:nvSpPr>
      <dsp:spPr>
        <a:xfrm>
          <a:off x="-413" y="-413"/>
          <a:ext cx="5003162" cy="5003162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0B578-2C67-4CD3-9922-EA2090A6B413}">
      <dsp:nvSpPr>
        <dsp:cNvPr id="0" name=""/>
        <dsp:cNvSpPr/>
      </dsp:nvSpPr>
      <dsp:spPr>
        <a:xfrm>
          <a:off x="4604144" y="1902990"/>
          <a:ext cx="2301987" cy="799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518"/>
              </a:lnTo>
              <a:lnTo>
                <a:pt x="2301987" y="399518"/>
              </a:lnTo>
              <a:lnTo>
                <a:pt x="2301987" y="799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B0A7D-8CD4-4AB8-A95C-04AE2BB47E15}">
      <dsp:nvSpPr>
        <dsp:cNvPr id="0" name=""/>
        <dsp:cNvSpPr/>
      </dsp:nvSpPr>
      <dsp:spPr>
        <a:xfrm>
          <a:off x="2302156" y="1902990"/>
          <a:ext cx="2301987" cy="799037"/>
        </a:xfrm>
        <a:custGeom>
          <a:avLst/>
          <a:gdLst/>
          <a:ahLst/>
          <a:cxnLst/>
          <a:rect l="0" t="0" r="0" b="0"/>
          <a:pathLst>
            <a:path>
              <a:moveTo>
                <a:pt x="2301987" y="0"/>
              </a:moveTo>
              <a:lnTo>
                <a:pt x="2301987" y="399518"/>
              </a:lnTo>
              <a:lnTo>
                <a:pt x="0" y="399518"/>
              </a:lnTo>
              <a:lnTo>
                <a:pt x="0" y="799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DC3C2-D40D-4112-BD57-E4864BB4A188}">
      <dsp:nvSpPr>
        <dsp:cNvPr id="0" name=""/>
        <dsp:cNvSpPr/>
      </dsp:nvSpPr>
      <dsp:spPr>
        <a:xfrm>
          <a:off x="2701674" y="521"/>
          <a:ext cx="3804938" cy="1902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4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Selection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4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beneficiaries</a:t>
          </a:r>
        </a:p>
      </dsp:txBody>
      <dsp:txXfrm>
        <a:off x="2701674" y="521"/>
        <a:ext cx="3804938" cy="1902469"/>
      </dsp:txXfrm>
    </dsp:sp>
    <dsp:sp modelId="{08D78AB4-BD92-455C-9561-4AB225CB66B4}">
      <dsp:nvSpPr>
        <dsp:cNvPr id="0" name=""/>
        <dsp:cNvSpPr/>
      </dsp:nvSpPr>
      <dsp:spPr>
        <a:xfrm>
          <a:off x="399687" y="2702027"/>
          <a:ext cx="3804938" cy="1902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4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In-house: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4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mission planning</a:t>
          </a:r>
        </a:p>
      </dsp:txBody>
      <dsp:txXfrm>
        <a:off x="399687" y="2702027"/>
        <a:ext cx="3804938" cy="1902469"/>
      </dsp:txXfrm>
    </dsp:sp>
    <dsp:sp modelId="{49A3A1E2-54A1-42E5-9627-CBBC05F8084D}">
      <dsp:nvSpPr>
        <dsp:cNvPr id="0" name=""/>
        <dsp:cNvSpPr/>
      </dsp:nvSpPr>
      <dsp:spPr>
        <a:xfrm>
          <a:off x="5003662" y="2702027"/>
          <a:ext cx="3804938" cy="1902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4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Externalised: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4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batch preparation</a:t>
          </a:r>
        </a:p>
      </dsp:txBody>
      <dsp:txXfrm>
        <a:off x="5003662" y="2702027"/>
        <a:ext cx="3804938" cy="1902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26D68-1CA6-43CC-A0EA-D554C3117B68}">
      <dsp:nvSpPr>
        <dsp:cNvPr id="0" name=""/>
        <dsp:cNvSpPr/>
      </dsp:nvSpPr>
      <dsp:spPr>
        <a:xfrm>
          <a:off x="36560" y="0"/>
          <a:ext cx="2908978" cy="3096294"/>
        </a:xfrm>
        <a:prstGeom prst="roundRect">
          <a:avLst>
            <a:gd name="adj" fmla="val 5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1440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noProof="0" dirty="0">
            <a:solidFill>
              <a:schemeClr val="tx1"/>
            </a:solidFill>
          </a:endParaRPr>
        </a:p>
      </dsp:txBody>
      <dsp:txXfrm rot="16200000">
        <a:off x="-942022" y="978582"/>
        <a:ext cx="2538961" cy="581795"/>
      </dsp:txXfrm>
    </dsp:sp>
    <dsp:sp modelId="{D42EE034-5900-4C81-957B-22DC2263C4B8}">
      <dsp:nvSpPr>
        <dsp:cNvPr id="0" name=""/>
        <dsp:cNvSpPr/>
      </dsp:nvSpPr>
      <dsp:spPr>
        <a:xfrm>
          <a:off x="618356" y="0"/>
          <a:ext cx="2167188" cy="309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rgbClr val="FBA900"/>
              </a:solidFill>
              <a:sym typeface="Wingdings" panose="05000000000000000000" pitchFamily="2" charset="2"/>
            </a:rPr>
            <a:t>Combined review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E" sz="1600" b="0" kern="1200" dirty="0" smtClean="0"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E" sz="16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Combines systems and process audit with an audit of transactions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E" sz="16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Optional for certain types of beneficiaries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May lead to less Certificates on Financial Statements</a:t>
          </a:r>
          <a:endParaRPr lang="en-US" sz="1600" b="1" i="0" kern="1200" dirty="0" smtClean="0">
            <a:solidFill>
              <a:schemeClr val="tx1"/>
            </a:solidFill>
            <a:sym typeface="Wingdings" panose="05000000000000000000" pitchFamily="2" charset="2"/>
          </a:endParaRPr>
        </a:p>
      </dsp:txBody>
      <dsp:txXfrm>
        <a:off x="618356" y="0"/>
        <a:ext cx="2167188" cy="3096294"/>
      </dsp:txXfrm>
    </dsp:sp>
    <dsp:sp modelId="{60DC7899-6A80-46F3-9CC2-C0BE7E0C0F79}">
      <dsp:nvSpPr>
        <dsp:cNvPr id="0" name=""/>
        <dsp:cNvSpPr/>
      </dsp:nvSpPr>
      <dsp:spPr>
        <a:xfrm>
          <a:off x="3010845" y="0"/>
          <a:ext cx="2870230" cy="3096294"/>
        </a:xfrm>
        <a:prstGeom prst="roundRect">
          <a:avLst>
            <a:gd name="adj" fmla="val 5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1440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noProof="0" dirty="0">
            <a:solidFill>
              <a:schemeClr val="tx1"/>
            </a:solidFill>
          </a:endParaRPr>
        </a:p>
      </dsp:txBody>
      <dsp:txXfrm rot="16200000">
        <a:off x="2028387" y="982457"/>
        <a:ext cx="2538961" cy="574046"/>
      </dsp:txXfrm>
    </dsp:sp>
    <dsp:sp modelId="{627728C5-718C-4675-9E63-A951873FDE5D}">
      <dsp:nvSpPr>
        <dsp:cNvPr id="0" name=""/>
        <dsp:cNvSpPr/>
      </dsp:nvSpPr>
      <dsp:spPr>
        <a:xfrm>
          <a:off x="2797773" y="2548992"/>
          <a:ext cx="455233" cy="436346"/>
        </a:xfrm>
        <a:prstGeom prst="pi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82AF7-64C6-4DB6-A776-5E5AA6ADDB4F}">
      <dsp:nvSpPr>
        <dsp:cNvPr id="0" name=""/>
        <dsp:cNvSpPr/>
      </dsp:nvSpPr>
      <dsp:spPr>
        <a:xfrm>
          <a:off x="3587700" y="0"/>
          <a:ext cx="2138321" cy="309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rgbClr val="FBA900"/>
              </a:solidFill>
              <a:sym typeface="Wingdings" panose="05000000000000000000" pitchFamily="2" charset="2"/>
            </a:rPr>
            <a:t>Single audit principle for joint funding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 smtClean="0"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A single audit for actions that receive joint funding from different Union programmes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i="0" kern="1200" dirty="0" smtClean="0">
            <a:solidFill>
              <a:schemeClr val="tx1"/>
            </a:solidFill>
            <a:sym typeface="Wingdings" panose="05000000000000000000" pitchFamily="2" charset="2"/>
          </a:endParaRPr>
        </a:p>
      </dsp:txBody>
      <dsp:txXfrm>
        <a:off x="3587700" y="0"/>
        <a:ext cx="2138321" cy="3096294"/>
      </dsp:txXfrm>
    </dsp:sp>
    <dsp:sp modelId="{772F4526-3A71-4003-8E26-050EFA049758}">
      <dsp:nvSpPr>
        <dsp:cNvPr id="0" name=""/>
        <dsp:cNvSpPr/>
      </dsp:nvSpPr>
      <dsp:spPr>
        <a:xfrm>
          <a:off x="5941815" y="0"/>
          <a:ext cx="2908978" cy="3096294"/>
        </a:xfrm>
        <a:prstGeom prst="roundRect">
          <a:avLst>
            <a:gd name="adj" fmla="val 5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1440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noProof="0" dirty="0">
            <a:solidFill>
              <a:schemeClr val="tx1"/>
            </a:solidFill>
          </a:endParaRPr>
        </a:p>
      </dsp:txBody>
      <dsp:txXfrm rot="16200000">
        <a:off x="4963232" y="978582"/>
        <a:ext cx="2538961" cy="581795"/>
      </dsp:txXfrm>
    </dsp:sp>
    <dsp:sp modelId="{605D499E-3696-4CE8-A716-263FD16B578D}">
      <dsp:nvSpPr>
        <dsp:cNvPr id="0" name=""/>
        <dsp:cNvSpPr/>
      </dsp:nvSpPr>
      <dsp:spPr>
        <a:xfrm>
          <a:off x="5769818" y="2548992"/>
          <a:ext cx="455233" cy="436346"/>
        </a:xfrm>
        <a:prstGeom prst="pi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50789-0CA6-4419-947A-74E3FDC557C1}">
      <dsp:nvSpPr>
        <dsp:cNvPr id="0" name=""/>
        <dsp:cNvSpPr/>
      </dsp:nvSpPr>
      <dsp:spPr>
        <a:xfrm>
          <a:off x="6523610" y="0"/>
          <a:ext cx="2167188" cy="309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kern="1200" noProof="0" dirty="0" smtClean="0">
              <a:solidFill>
                <a:srgbClr val="FBA900"/>
              </a:solidFill>
              <a:sym typeface="Wingdings" panose="05000000000000000000" pitchFamily="2" charset="2"/>
            </a:rPr>
            <a:t>Possibility for enhanced cross-reliance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b="0" kern="1200" dirty="0" smtClean="0"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Possibility for the Commission to rely on audits on the use of Union contributions carried out by other persons or entities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6523610" y="0"/>
        <a:ext cx="2167188" cy="309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369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369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464E1FD-0782-4F6D-83D7-13B861D74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4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369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9300" y="731838"/>
            <a:ext cx="5172075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01" y="4631705"/>
            <a:ext cx="5335902" cy="43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369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611101A-AC3E-493E-B7F0-AED570F38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17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49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064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636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08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1568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881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194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0506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731838"/>
            <a:ext cx="5172075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03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49955" y="9427454"/>
            <a:ext cx="2946135" cy="4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81DA24E4-2A09-4DA8-BC05-95AD24562096}" type="slidenum">
              <a:rPr lang="en-GB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10</a:t>
            </a:fld>
            <a:endParaRPr lang="en-GB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b="1" smtClean="0"/>
          </a:p>
        </p:txBody>
      </p:sp>
    </p:spTree>
    <p:extLst>
      <p:ext uri="{BB962C8B-B14F-4D97-AF65-F5344CB8AC3E}">
        <p14:creationId xmlns:p14="http://schemas.microsoft.com/office/powerpoint/2010/main" val="3548409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74700"/>
            <a:ext cx="5251450" cy="37147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434" y="4722442"/>
            <a:ext cx="4929780" cy="4489491"/>
          </a:xfrm>
          <a:noFill/>
        </p:spPr>
        <p:txBody>
          <a:bodyPr/>
          <a:lstStyle/>
          <a:p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3832024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168" indent="-51416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sz="1800" b="0" kern="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35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BE" sz="1800" i="1" kern="0" dirty="0" smtClean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35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12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232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97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306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3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963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04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91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56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626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9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86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86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29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6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3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Fundamental on the budgetary Discharge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74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0CC99-A306-48A0-8CF4-6D8BD8AFC13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7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4768-FECB-47F7-A18C-A87B80754AF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5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F2AE6-B2C9-4385-9AB5-3C164A1877B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4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5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20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7713" indent="-227713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7A0313-2B48-4212-B13B-923CC752C0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44EE-E4CB-4A0F-B8AE-0B0CD137D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5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AE08-37FB-4873-A476-B295FDD6B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         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5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45" indent="-303045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66" indent="-993918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0" y="7159400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pPr algn="l"/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+mj-lt"/>
              </a:rPr>
              <a:pPr algn="l"/>
              <a:t>‹#›</a:t>
            </a:fld>
            <a:endParaRPr lang="en-GB" altLang="en-US" sz="1200" b="0" dirty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7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+mj-lt"/>
              </a:rPr>
              <a:t>Disclaimer: Information not legally binding</a:t>
            </a:r>
            <a:endParaRPr lang="en-GB" altLang="en-US" sz="1100" b="0" dirty="0">
              <a:latin typeface="+mj-lt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988" y="6834551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7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218203"/>
            <a:ext cx="10693400" cy="634306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851" y="366769"/>
            <a:ext cx="1852780" cy="121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946751" y="7353279"/>
            <a:ext cx="800149" cy="2380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5215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4794" y="2986710"/>
            <a:ext cx="4306650" cy="3175686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2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0"/>
            <a:ext cx="10693400" cy="1241425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7960" tIns="48981" rIns="97960" bIns="48981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546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550027"/>
            <a:ext cx="2622551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3280" y="1712010"/>
            <a:ext cx="9891395" cy="4589165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defRPr sz="1980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508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508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508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508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4419" y="441982"/>
            <a:ext cx="9668616" cy="841877"/>
          </a:xfrm>
          <a:prstGeom prst="rect">
            <a:avLst/>
          </a:prstGeom>
        </p:spPr>
        <p:txBody>
          <a:bodyPr lIns="103904" tIns="51952" rIns="103904" bIns="51952"/>
          <a:lstStyle>
            <a:lvl1pPr>
              <a:defRPr sz="2828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5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40959"/>
            <a:ext cx="10693400" cy="6320305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104287" tIns="52144" rIns="104287" bIns="52144" anchor="ctr"/>
          <a:lstStyle/>
          <a:p>
            <a:pPr algn="ctr" defTabSz="5214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852" y="341348"/>
            <a:ext cx="1852780" cy="121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1444" y="1809941"/>
            <a:ext cx="5305189" cy="2302373"/>
          </a:xfrm>
        </p:spPr>
        <p:txBody>
          <a:bodyPr/>
          <a:lstStyle>
            <a:lvl1pPr indent="0">
              <a:defRPr sz="55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6767" y="4336377"/>
            <a:ext cx="4378886" cy="2064196"/>
          </a:xfrm>
        </p:spPr>
        <p:txBody>
          <a:bodyPr/>
          <a:lstStyle>
            <a:lvl1pPr indent="0">
              <a:buNone/>
              <a:defRPr sz="3400" b="1" i="0">
                <a:solidFill>
                  <a:schemeClr val="bg1"/>
                </a:solidFill>
              </a:defRPr>
            </a:lvl1pPr>
            <a:lvl3pPr marL="260718" indent="-260718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122" y="7115119"/>
            <a:ext cx="802006" cy="504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9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1081681"/>
            <a:ext cx="10736100" cy="6479582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38" y="285299"/>
            <a:ext cx="1680126" cy="110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2794" y="2828473"/>
            <a:ext cx="5894365" cy="871646"/>
          </a:xfrm>
        </p:spPr>
        <p:txBody>
          <a:bodyPr/>
          <a:lstStyle>
            <a:lvl1pPr marL="3500">
              <a:defRPr sz="8379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4750" y="4097435"/>
            <a:ext cx="9978650" cy="1906068"/>
          </a:xfrm>
        </p:spPr>
        <p:txBody>
          <a:bodyPr/>
          <a:lstStyle>
            <a:lvl1pPr marL="0" indent="0">
              <a:buFontTx/>
              <a:buNone/>
              <a:defRPr sz="3308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323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E0CD588-6B69-479A-8165-C23F1F57881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990254" y="7342477"/>
            <a:ext cx="714750" cy="2380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</p:spTree>
    <p:extLst>
      <p:ext uri="{BB962C8B-B14F-4D97-AF65-F5344CB8AC3E}">
        <p14:creationId xmlns:p14="http://schemas.microsoft.com/office/powerpoint/2010/main" val="7829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1B62A-D5F0-49C0-A5E5-72E902796A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96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/>
            </a:lvl1pPr>
            <a:lvl2pPr marL="504063" indent="0">
              <a:buNone/>
              <a:defRPr sz="1985"/>
            </a:lvl2pPr>
            <a:lvl3pPr marL="1008126" indent="0">
              <a:buNone/>
              <a:defRPr sz="1764"/>
            </a:lvl3pPr>
            <a:lvl4pPr marL="1512189" indent="0">
              <a:buNone/>
              <a:defRPr sz="1544"/>
            </a:lvl4pPr>
            <a:lvl5pPr marL="2016252" indent="0">
              <a:buNone/>
              <a:defRPr sz="1544"/>
            </a:lvl5pPr>
            <a:lvl6pPr marL="2520315" indent="0">
              <a:buNone/>
              <a:defRPr sz="1544"/>
            </a:lvl6pPr>
            <a:lvl7pPr marL="3024378" indent="0">
              <a:buNone/>
              <a:defRPr sz="1544"/>
            </a:lvl7pPr>
            <a:lvl8pPr marL="3528441" indent="0">
              <a:buNone/>
              <a:defRPr sz="1544"/>
            </a:lvl8pPr>
            <a:lvl9pPr marL="4032504" indent="0">
              <a:buNone/>
              <a:defRPr sz="15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73E67-DA45-4028-ABFD-CBED98E899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12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2747960"/>
            <a:ext cx="4722918" cy="3890900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2747960"/>
            <a:ext cx="4722918" cy="3890900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B39CC-F146-466F-9508-00235E1A32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37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0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1571" indent="-341571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0F5494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 smtClean="0"/>
          </a:p>
          <a:p>
            <a:pPr>
              <a:defRPr/>
            </a:pPr>
            <a:fld id="{60B2C960-81DF-47FD-816F-E49FFA237869}" type="slidenum">
              <a:rPr lang="en-GB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auto">
          <a:xfrm>
            <a:off x="3690516" y="7076231"/>
            <a:ext cx="3382962" cy="29210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28825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2639C-88B5-432A-BD34-213AE05D49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49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9DCD-648A-4B95-8EE5-7590F7E984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9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62B5B-F9B6-4BDF-8FE0-9484EDD338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15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03568-189B-4F68-838D-3C0CD0211D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40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17AB-33C7-41C7-9D65-6EC20B36DF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1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356E-0FCD-49E8-B9C3-6C4EEEBF19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128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6008" y="1477247"/>
            <a:ext cx="2422723" cy="5161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2268" y="1477247"/>
            <a:ext cx="7095516" cy="5161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152D7-D13B-433E-8CB4-92FFE97823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58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37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5422" indent="0">
              <a:buNone/>
              <a:defRPr sz="1800"/>
            </a:lvl2pPr>
            <a:lvl3pPr marL="910848" indent="0">
              <a:buNone/>
              <a:defRPr sz="1600"/>
            </a:lvl3pPr>
            <a:lvl4pPr marL="1366283" indent="0">
              <a:buNone/>
              <a:defRPr sz="1400"/>
            </a:lvl4pPr>
            <a:lvl5pPr marL="1821712" indent="0">
              <a:buNone/>
              <a:defRPr sz="1400"/>
            </a:lvl5pPr>
            <a:lvl6pPr marL="2277144" indent="0">
              <a:buNone/>
              <a:defRPr sz="1400"/>
            </a:lvl6pPr>
            <a:lvl7pPr marL="2732572" indent="0">
              <a:buNone/>
              <a:defRPr sz="1400"/>
            </a:lvl7pPr>
            <a:lvl8pPr marL="3188000" indent="0">
              <a:buNone/>
              <a:defRPr sz="1400"/>
            </a:lvl8pPr>
            <a:lvl9pPr marL="36434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D222-612F-43EF-99FF-AC3243611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592C-5DBD-4712-AC21-1EFBCD5C9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22" indent="0">
              <a:buNone/>
              <a:defRPr sz="2100" b="1"/>
            </a:lvl2pPr>
            <a:lvl3pPr marL="910848" indent="0">
              <a:buNone/>
              <a:defRPr sz="1800" b="1"/>
            </a:lvl3pPr>
            <a:lvl4pPr marL="1366283" indent="0">
              <a:buNone/>
              <a:defRPr sz="1600" b="1"/>
            </a:lvl4pPr>
            <a:lvl5pPr marL="1821712" indent="0">
              <a:buNone/>
              <a:defRPr sz="1600" b="1"/>
            </a:lvl5pPr>
            <a:lvl6pPr marL="2277144" indent="0">
              <a:buNone/>
              <a:defRPr sz="1600" b="1"/>
            </a:lvl6pPr>
            <a:lvl7pPr marL="2732572" indent="0">
              <a:buNone/>
              <a:defRPr sz="1600" b="1"/>
            </a:lvl7pPr>
            <a:lvl8pPr marL="3188000" indent="0">
              <a:buNone/>
              <a:defRPr sz="1600" b="1"/>
            </a:lvl8pPr>
            <a:lvl9pPr marL="36434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22" indent="0">
              <a:buNone/>
              <a:defRPr sz="2100" b="1"/>
            </a:lvl2pPr>
            <a:lvl3pPr marL="910848" indent="0">
              <a:buNone/>
              <a:defRPr sz="1800" b="1"/>
            </a:lvl3pPr>
            <a:lvl4pPr marL="1366283" indent="0">
              <a:buNone/>
              <a:defRPr sz="1600" b="1"/>
            </a:lvl4pPr>
            <a:lvl5pPr marL="1821712" indent="0">
              <a:buNone/>
              <a:defRPr sz="1600" b="1"/>
            </a:lvl5pPr>
            <a:lvl6pPr marL="2277144" indent="0">
              <a:buNone/>
              <a:defRPr sz="1600" b="1"/>
            </a:lvl6pPr>
            <a:lvl7pPr marL="2732572" indent="0">
              <a:buNone/>
              <a:defRPr sz="1600" b="1"/>
            </a:lvl7pPr>
            <a:lvl8pPr marL="3188000" indent="0">
              <a:buNone/>
              <a:defRPr sz="1600" b="1"/>
            </a:lvl8pPr>
            <a:lvl9pPr marL="36434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FE791-C1B7-479E-BFFD-035A1CCB7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09DA-B024-4486-B5DB-8CE0BEF845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5484-9CCC-43CF-BF02-C2D1D8966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5422" indent="0">
              <a:buNone/>
              <a:defRPr sz="1300"/>
            </a:lvl2pPr>
            <a:lvl3pPr marL="910848" indent="0">
              <a:buNone/>
              <a:defRPr sz="1000"/>
            </a:lvl3pPr>
            <a:lvl4pPr marL="1366283" indent="0">
              <a:buNone/>
              <a:defRPr sz="900"/>
            </a:lvl4pPr>
            <a:lvl5pPr marL="1821712" indent="0">
              <a:buNone/>
              <a:defRPr sz="900"/>
            </a:lvl5pPr>
            <a:lvl6pPr marL="2277144" indent="0">
              <a:buNone/>
              <a:defRPr sz="900"/>
            </a:lvl6pPr>
            <a:lvl7pPr marL="2732572" indent="0">
              <a:buNone/>
              <a:defRPr sz="900"/>
            </a:lvl7pPr>
            <a:lvl8pPr marL="3188000" indent="0">
              <a:buNone/>
              <a:defRPr sz="900"/>
            </a:lvl8pPr>
            <a:lvl9pPr marL="36434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A8E0-D417-446B-8071-EA8651431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088" tIns="45545" rIns="91088" bIns="45545"/>
          <a:lstStyle>
            <a:lvl1pPr marL="0" indent="0">
              <a:buNone/>
              <a:defRPr sz="3200"/>
            </a:lvl1pPr>
            <a:lvl2pPr marL="455422" indent="0">
              <a:buNone/>
              <a:defRPr sz="2900"/>
            </a:lvl2pPr>
            <a:lvl3pPr marL="910848" indent="0">
              <a:buNone/>
              <a:defRPr sz="2400"/>
            </a:lvl3pPr>
            <a:lvl4pPr marL="1366283" indent="0">
              <a:buNone/>
              <a:defRPr sz="2100"/>
            </a:lvl4pPr>
            <a:lvl5pPr marL="1821712" indent="0">
              <a:buNone/>
              <a:defRPr sz="2100"/>
            </a:lvl5pPr>
            <a:lvl6pPr marL="2277144" indent="0">
              <a:buNone/>
              <a:defRPr sz="2100"/>
            </a:lvl6pPr>
            <a:lvl7pPr marL="2732572" indent="0">
              <a:buNone/>
              <a:defRPr sz="2100"/>
            </a:lvl7pPr>
            <a:lvl8pPr marL="3188000" indent="0">
              <a:buNone/>
              <a:defRPr sz="2100"/>
            </a:lvl8pPr>
            <a:lvl9pPr marL="3643428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22" indent="0">
              <a:buNone/>
              <a:defRPr sz="1300"/>
            </a:lvl2pPr>
            <a:lvl3pPr marL="910848" indent="0">
              <a:buNone/>
              <a:defRPr sz="1000"/>
            </a:lvl3pPr>
            <a:lvl4pPr marL="1366283" indent="0">
              <a:buNone/>
              <a:defRPr sz="900"/>
            </a:lvl4pPr>
            <a:lvl5pPr marL="1821712" indent="0">
              <a:buNone/>
              <a:defRPr sz="900"/>
            </a:lvl5pPr>
            <a:lvl6pPr marL="2277144" indent="0">
              <a:buNone/>
              <a:defRPr sz="900"/>
            </a:lvl6pPr>
            <a:lvl7pPr marL="2732572" indent="0">
              <a:buNone/>
              <a:defRPr sz="900"/>
            </a:lvl7pPr>
            <a:lvl8pPr marL="3188000" indent="0">
              <a:buNone/>
              <a:defRPr sz="900"/>
            </a:lvl8pPr>
            <a:lvl9pPr marL="36434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5FCE-9497-4C18-B00E-3460D666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88" y="1239838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defTabSz="1038946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ctr" defTabSz="1038946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r" defTabSz="1038946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FCFC02-9DA4-419F-B0DF-648E721F4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7" r:id="rId1"/>
    <p:sldLayoutId id="2147488808" r:id="rId2"/>
    <p:sldLayoutId id="2147488782" r:id="rId3"/>
    <p:sldLayoutId id="2147488783" r:id="rId4"/>
    <p:sldLayoutId id="2147488784" r:id="rId5"/>
    <p:sldLayoutId id="2147488785" r:id="rId6"/>
    <p:sldLayoutId id="2147488786" r:id="rId7"/>
    <p:sldLayoutId id="2147488787" r:id="rId8"/>
    <p:sldLayoutId id="2147488788" r:id="rId9"/>
    <p:sldLayoutId id="2147488789" r:id="rId10"/>
    <p:sldLayoutId id="2147488790" r:id="rId11"/>
    <p:sldLayoutId id="2147488809" r:id="rId12"/>
    <p:sldLayoutId id="2147488812" r:id="rId13"/>
    <p:sldLayoutId id="2147488826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281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6824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367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79097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1000" indent="-381000" algn="l" defTabSz="1031875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36613" indent="-315913" algn="l" defTabSz="1031875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292225" indent="-250825" algn="l" defTabSz="1031875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12925" indent="-250825" algn="l" defTabSz="1031875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32038" indent="-250825" algn="l" defTabSz="1031875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04857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0286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15718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71141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22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48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283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712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144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572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000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428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66" y="1239208"/>
            <a:ext cx="9624060" cy="103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2632440"/>
            <a:ext cx="9624060" cy="400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495127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5650"/>
            <a:ext cx="3386243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>
              <a:defRPr lang="en-GB" sz="16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5650"/>
            <a:ext cx="2495127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1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1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930783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6pPr>
      <a:lvl7pPr marL="1452311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7pPr>
      <a:lvl8pPr marL="1973839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8pPr>
      <a:lvl9pPr marL="2495367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9pPr>
    </p:titleStyle>
    <p:bodyStyle>
      <a:lvl1pPr marL="391146" indent="-391146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7483" indent="-325955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3820" indent="-260764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F5494"/>
          </a:solidFill>
          <a:latin typeface="+mn-lt"/>
        </a:defRPr>
      </a:lvl3pPr>
      <a:lvl4pPr marL="1825348" indent="-260764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6876" indent="-260764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868404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6pPr>
      <a:lvl7pPr marL="3389932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7pPr>
      <a:lvl8pPr marL="3911460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8pPr>
      <a:lvl9pPr marL="4432988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2267" y="1477248"/>
            <a:ext cx="9624060" cy="103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2747960"/>
            <a:ext cx="9624060" cy="38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495127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4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5650"/>
            <a:ext cx="3386243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4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5650"/>
            <a:ext cx="2495127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4">
                <a:solidFill>
                  <a:schemeClr val="tx1"/>
                </a:solidFill>
                <a:latin typeface="Arial" charset="0"/>
              </a:defRPr>
            </a:lvl1pPr>
          </a:lstStyle>
          <a:p>
            <a:fld id="{193D27CB-1DCE-4F66-8681-AE1CAF7C425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0693400" cy="1055427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  <p:sp>
        <p:nvSpPr>
          <p:cNvPr id="7" name="Rectangle 6"/>
          <p:cNvSpPr/>
          <p:nvPr/>
        </p:nvSpPr>
        <p:spPr>
          <a:xfrm>
            <a:off x="4984685" y="7342478"/>
            <a:ext cx="714749" cy="218786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38" y="285299"/>
            <a:ext cx="1680126" cy="1107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4" r:id="rId1"/>
    <p:sldLayoutId id="2147488815" r:id="rId2"/>
    <p:sldLayoutId id="2147488816" r:id="rId3"/>
    <p:sldLayoutId id="2147488817" r:id="rId4"/>
    <p:sldLayoutId id="2147488818" r:id="rId5"/>
    <p:sldLayoutId id="2147488819" r:id="rId6"/>
    <p:sldLayoutId id="2147488820" r:id="rId7"/>
    <p:sldLayoutId id="2147488821" r:id="rId8"/>
    <p:sldLayoutId id="2147488822" r:id="rId9"/>
    <p:sldLayoutId id="2147488823" r:id="rId10"/>
    <p:sldLayoutId id="214748882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+mj-lt"/>
          <a:ea typeface="+mj-ea"/>
          <a:cs typeface="+mj-cs"/>
        </a:defRPr>
      </a:lvl1pPr>
      <a:lvl2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2pPr>
      <a:lvl3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3pPr>
      <a:lvl4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4pPr>
      <a:lvl5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5pPr>
      <a:lvl6pPr marL="899612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6pPr>
      <a:lvl7pPr marL="1403675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7pPr>
      <a:lvl8pPr marL="1907738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8pPr>
      <a:lvl9pPr marL="2411801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9pPr>
    </p:titleStyle>
    <p:bodyStyle>
      <a:lvl1pPr marL="378047" indent="-378047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646" i="1">
          <a:solidFill>
            <a:srgbClr val="0F5494"/>
          </a:solidFill>
          <a:latin typeface="+mn-lt"/>
          <a:ea typeface="+mn-ea"/>
          <a:cs typeface="+mn-cs"/>
        </a:defRPr>
      </a:lvl1pPr>
      <a:lvl2pPr marL="819102" indent="-315039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205" b="1">
          <a:solidFill>
            <a:srgbClr val="0F5494"/>
          </a:solidFill>
          <a:latin typeface="+mn-lt"/>
        </a:defRPr>
      </a:lvl2pPr>
      <a:lvl3pPr marL="1260158" indent="-252032" algn="l" rtl="0" eaLnBrk="1" fontAlgn="base" hangingPunct="1">
        <a:spcBef>
          <a:spcPct val="20000"/>
        </a:spcBef>
        <a:spcAft>
          <a:spcPct val="0"/>
        </a:spcAft>
        <a:defRPr sz="1544">
          <a:solidFill>
            <a:srgbClr val="0F5494"/>
          </a:solidFill>
          <a:latin typeface="+mn-lt"/>
        </a:defRPr>
      </a:lvl3pPr>
      <a:lvl4pPr marL="1764221" indent="-252032" algn="l" rtl="0" eaLnBrk="1" fontAlgn="base" hangingPunct="1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Arial" charset="0"/>
        </a:defRPr>
      </a:lvl4pPr>
      <a:lvl5pPr marL="2268284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5pPr>
      <a:lvl6pPr marL="2772347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6pPr>
      <a:lvl7pPr marL="3276410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7pPr>
      <a:lvl8pPr marL="3780473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8pPr>
      <a:lvl9pPr marL="4284536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294139" y="1637043"/>
            <a:ext cx="5052561" cy="3413863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sz="1600" dirty="0" smtClean="0">
                <a:solidFill>
                  <a:schemeClr val="accent4">
                    <a:lumMod val="75000"/>
                  </a:schemeClr>
                </a:solidFill>
              </a:rPr>
              <a:t>Regional Stakeholder Event on Horizon Europe Implementation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700" dirty="0" smtClean="0"/>
              <a:t>Ex-ante and ex-post controls:</a:t>
            </a:r>
            <a:br>
              <a:rPr lang="en-US" sz="2700" dirty="0" smtClean="0"/>
            </a:br>
            <a:r>
              <a:rPr lang="en-US" sz="2700" dirty="0" smtClean="0"/>
              <a:t>From H2020 to Horizon Europe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Romania and Bulgaria,</a:t>
            </a:r>
            <a:br>
              <a:rPr lang="en-US" sz="2700" dirty="0" smtClean="0"/>
            </a:br>
            <a:r>
              <a:rPr lang="en-US" sz="2700" dirty="0" smtClean="0"/>
              <a:t>Ruse, 22 January 2020</a:t>
            </a:r>
            <a:r>
              <a:rPr lang="en-US" sz="2100" i="1" dirty="0"/>
              <a:t/>
            </a:r>
            <a:br>
              <a:rPr lang="en-US" sz="2100" i="1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100" i="1" dirty="0"/>
              <a:t/>
            </a:r>
            <a:br>
              <a:rPr lang="en-US" sz="2100" i="1" dirty="0"/>
            </a:br>
            <a:r>
              <a:rPr lang="en-US" sz="2100" i="1" dirty="0"/>
              <a:t/>
            </a:r>
            <a:br>
              <a:rPr lang="en-US" sz="2100" i="1" dirty="0"/>
            </a:br>
            <a:r>
              <a:rPr lang="en-US" sz="2100" i="1" dirty="0"/>
              <a:t/>
            </a:r>
            <a:br>
              <a:rPr lang="en-US" sz="2100" i="1" dirty="0"/>
            </a:br>
            <a:endParaRPr lang="en-GB" sz="21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0391" y="5652839"/>
            <a:ext cx="3566331" cy="4592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2300" b="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3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3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006" y="6516935"/>
            <a:ext cx="6399912" cy="93632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7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49263" indent="1588" algn="l" rtl="0" fontAlgn="base">
              <a:spcBef>
                <a:spcPct val="0"/>
              </a:spcBef>
              <a:spcAft>
                <a:spcPct val="0"/>
              </a:spcAft>
              <a:defRPr sz="87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06463" indent="1588" algn="l" rtl="0" fontAlgn="base">
              <a:spcBef>
                <a:spcPct val="0"/>
              </a:spcBef>
              <a:spcAft>
                <a:spcPct val="0"/>
              </a:spcAft>
              <a:defRPr sz="87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63663" indent="1588" algn="l" rtl="0" fontAlgn="base">
              <a:spcBef>
                <a:spcPct val="0"/>
              </a:spcBef>
              <a:spcAft>
                <a:spcPct val="0"/>
              </a:spcAft>
              <a:defRPr sz="87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0863" indent="1588" algn="l" rtl="0" fontAlgn="base">
              <a:spcBef>
                <a:spcPct val="0"/>
              </a:spcBef>
              <a:spcAft>
                <a:spcPct val="0"/>
              </a:spcAft>
              <a:defRPr sz="87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7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7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7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7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Common </a:t>
            </a:r>
            <a:r>
              <a:rPr lang="en-IE" sz="1800" b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Audit </a:t>
            </a:r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Service</a:t>
            </a:r>
            <a:b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Sorin Serban</a:t>
            </a:r>
            <a:endParaRPr lang="en-IE" sz="1800" b="0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IE" sz="1800" b="0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 txBox="1">
            <a:spLocks noGrp="1"/>
          </p:cNvSpPr>
          <p:nvPr/>
        </p:nvSpPr>
        <p:spPr bwMode="auto">
          <a:xfrm>
            <a:off x="3750434" y="6885649"/>
            <a:ext cx="3192533" cy="525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fr-FR" sz="1544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7531065" y="6885649"/>
            <a:ext cx="2352393" cy="525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D294091-8993-48E0-9521-234EA1E69175}" type="slidenum">
              <a:rPr lang="en-GB" sz="1544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10</a:t>
            </a:fld>
            <a:endParaRPr lang="en-GB" sz="1544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Rectangle 5"/>
          <p:cNvSpPr txBox="1">
            <a:spLocks noGrp="1" noChangeArrowheads="1"/>
          </p:cNvSpPr>
          <p:nvPr/>
        </p:nvSpPr>
        <p:spPr bwMode="auto">
          <a:xfrm>
            <a:off x="3750434" y="6885649"/>
            <a:ext cx="3192533" cy="525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fr-FR" sz="1544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Rectangle 6"/>
          <p:cNvSpPr txBox="1">
            <a:spLocks noGrp="1" noChangeArrowheads="1"/>
          </p:cNvSpPr>
          <p:nvPr/>
        </p:nvSpPr>
        <p:spPr bwMode="auto">
          <a:xfrm>
            <a:off x="7531065" y="6885649"/>
            <a:ext cx="2352393" cy="525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08BE8EA-BD90-43DA-8352-F50E6C5C647B}" type="slidenum">
              <a:rPr lang="en-GB" sz="1544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10</a:t>
            </a:fld>
            <a:endParaRPr lang="en-GB" sz="1544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7531065" y="6885649"/>
            <a:ext cx="2352393" cy="525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FF4F9DE-EA4D-4586-8FDE-73A3C12F3068}" type="slidenum">
              <a:rPr lang="en-GB" sz="1544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10</a:t>
            </a:fld>
            <a:endParaRPr lang="en-GB" sz="1544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22195" y="1319720"/>
            <a:ext cx="9073515" cy="6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95549" indent="-395549" algn="ctr">
              <a:defRPr/>
            </a:pPr>
            <a:r>
              <a:rPr lang="fr-BE" sz="2315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Audit Planning</a:t>
            </a:r>
            <a:endParaRPr lang="en-GB" sz="2315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662918" y="2193117"/>
          <a:ext cx="9208288" cy="4605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0671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1681" y="1477247"/>
            <a:ext cx="9050761" cy="31855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2315">
                <a:solidFill>
                  <a:srgbClr val="034EA2"/>
                </a:solidFill>
                <a:latin typeface="Tahoma" pitchFamily="34" charset="0"/>
              </a:rPr>
              <a:t/>
            </a:r>
            <a:br>
              <a:rPr lang="en-GB" sz="2315">
                <a:solidFill>
                  <a:srgbClr val="034EA2"/>
                </a:solidFill>
                <a:latin typeface="Tahoma" pitchFamily="34" charset="0"/>
              </a:rPr>
            </a:br>
            <a:r>
              <a:rPr lang="en-GB" sz="1985">
                <a:solidFill>
                  <a:srgbClr val="034EA2"/>
                </a:solidFill>
                <a:latin typeface="Tahoma" pitchFamily="34" charset="0"/>
              </a:rPr>
              <a:t>Error Rate</a:t>
            </a:r>
            <a:br>
              <a:rPr lang="en-GB" sz="1985">
                <a:solidFill>
                  <a:srgbClr val="034EA2"/>
                </a:solidFill>
                <a:latin typeface="Tahoma" pitchFamily="34" charset="0"/>
              </a:rPr>
            </a:br>
            <a:endParaRPr lang="en-GB" sz="1985">
              <a:solidFill>
                <a:srgbClr val="034EA2"/>
              </a:solidFill>
              <a:latin typeface="Tahoma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138998" y="3866305"/>
            <a:ext cx="184731" cy="1568443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9592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38998" y="2119515"/>
            <a:ext cx="794633" cy="1568443"/>
          </a:xfrm>
          <a:prstGeom prst="rect">
            <a:avLst/>
          </a:prstGeom>
          <a:solidFill>
            <a:srgbClr val="CC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9592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138998" y="3904813"/>
            <a:ext cx="794633" cy="1568443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9592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138998" y="4856972"/>
            <a:ext cx="794633" cy="156844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9592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138998" y="5613098"/>
            <a:ext cx="794633" cy="156844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9592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138998" y="4380892"/>
            <a:ext cx="794633" cy="1568443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9592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138998" y="2952654"/>
            <a:ext cx="794633" cy="1568443"/>
          </a:xfrm>
          <a:prstGeom prst="rect">
            <a:avLst/>
          </a:prstGeom>
          <a:solidFill>
            <a:srgbClr val="99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9592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138998" y="1920856"/>
            <a:ext cx="794633" cy="1568443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9592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138998" y="5294545"/>
            <a:ext cx="794633" cy="1568443"/>
          </a:xfrm>
          <a:prstGeom prst="rect">
            <a:avLst/>
          </a:prstGeom>
          <a:solidFill>
            <a:srgbClr val="00AE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9592"/>
          </a:p>
        </p:txBody>
      </p: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1933630" y="2882732"/>
            <a:ext cx="1190199" cy="3694866"/>
            <a:chOff x="1202" y="1581"/>
            <a:chExt cx="1315" cy="2111"/>
          </a:xfrm>
        </p:grpSpPr>
        <p:sp>
          <p:nvSpPr>
            <p:cNvPr id="19535" name="Line 13"/>
            <p:cNvSpPr>
              <a:spLocks noChangeShapeType="1"/>
            </p:cNvSpPr>
            <p:nvPr/>
          </p:nvSpPr>
          <p:spPr bwMode="auto">
            <a:xfrm>
              <a:off x="1202" y="2137"/>
              <a:ext cx="1315" cy="5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36" name="Line 14"/>
            <p:cNvSpPr>
              <a:spLocks noChangeShapeType="1"/>
            </p:cNvSpPr>
            <p:nvPr/>
          </p:nvSpPr>
          <p:spPr bwMode="auto">
            <a:xfrm>
              <a:off x="1202" y="1581"/>
              <a:ext cx="1315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37" name="Line 15"/>
            <p:cNvSpPr>
              <a:spLocks noChangeShapeType="1"/>
            </p:cNvSpPr>
            <p:nvPr/>
          </p:nvSpPr>
          <p:spPr bwMode="auto">
            <a:xfrm flipV="1">
              <a:off x="1202" y="3158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38" name="Line 16"/>
            <p:cNvSpPr>
              <a:spLocks noChangeShapeType="1"/>
            </p:cNvSpPr>
            <p:nvPr/>
          </p:nvSpPr>
          <p:spPr bwMode="auto">
            <a:xfrm flipV="1">
              <a:off x="1202" y="3374"/>
              <a:ext cx="1315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</p:grp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3319862" y="3477831"/>
            <a:ext cx="397317" cy="27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5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2330070" y="1542885"/>
            <a:ext cx="397317" cy="27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5" dirty="0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571903" y="1529665"/>
            <a:ext cx="1904318" cy="27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5" dirty="0">
                <a:solidFill>
                  <a:schemeClr val="accent2"/>
                </a:solidFill>
                <a:latin typeface="Arial" pitchFamily="34" charset="0"/>
              </a:rPr>
              <a:t>Population</a:t>
            </a:r>
          </a:p>
        </p:txBody>
      </p:sp>
      <p:sp>
        <p:nvSpPr>
          <p:cNvPr id="19472" name="Text Box 20"/>
          <p:cNvSpPr txBox="1">
            <a:spLocks noChangeArrowheads="1"/>
          </p:cNvSpPr>
          <p:nvPr/>
        </p:nvSpPr>
        <p:spPr bwMode="auto">
          <a:xfrm>
            <a:off x="2902417" y="2544888"/>
            <a:ext cx="1230456" cy="27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5" dirty="0">
                <a:solidFill>
                  <a:schemeClr val="accent2"/>
                </a:solidFill>
                <a:latin typeface="Arial" pitchFamily="34" charset="0"/>
              </a:rPr>
              <a:t>Sample</a:t>
            </a:r>
          </a:p>
        </p:txBody>
      </p:sp>
      <p:sp>
        <p:nvSpPr>
          <p:cNvPr id="19473" name="Line 21"/>
          <p:cNvSpPr>
            <a:spLocks noChangeShapeType="1"/>
          </p:cNvSpPr>
          <p:nvPr/>
        </p:nvSpPr>
        <p:spPr bwMode="auto">
          <a:xfrm>
            <a:off x="6347867" y="3708870"/>
            <a:ext cx="353559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9592"/>
          </a:p>
        </p:txBody>
      </p:sp>
      <p:sp>
        <p:nvSpPr>
          <p:cNvPr id="19474" name="Text Box 22"/>
          <p:cNvSpPr txBox="1">
            <a:spLocks noChangeArrowheads="1"/>
          </p:cNvSpPr>
          <p:nvPr/>
        </p:nvSpPr>
        <p:spPr bwMode="auto">
          <a:xfrm>
            <a:off x="4394541" y="3547843"/>
            <a:ext cx="1953326" cy="27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5">
                <a:solidFill>
                  <a:schemeClr val="accent2"/>
                </a:solidFill>
                <a:latin typeface="Arial" pitchFamily="34" charset="0"/>
              </a:rPr>
              <a:t>Error Rate </a:t>
            </a:r>
            <a:r>
              <a:rPr lang="en-GB" sz="2205">
                <a:solidFill>
                  <a:srgbClr val="FF0000"/>
                </a:solidFill>
                <a:latin typeface="Arial" pitchFamily="34" charset="0"/>
              </a:rPr>
              <a:t>%</a:t>
            </a:r>
            <a:r>
              <a:rPr lang="en-GB" sz="2205">
                <a:solidFill>
                  <a:schemeClr val="accent2"/>
                </a:solidFill>
                <a:latin typeface="Arial" pitchFamily="34" charset="0"/>
              </a:rPr>
              <a:t> =</a:t>
            </a:r>
          </a:p>
        </p:txBody>
      </p:sp>
      <p:sp>
        <p:nvSpPr>
          <p:cNvPr id="19475" name="Text Box 23"/>
          <p:cNvSpPr txBox="1">
            <a:spLocks noChangeArrowheads="1"/>
          </p:cNvSpPr>
          <p:nvPr/>
        </p:nvSpPr>
        <p:spPr bwMode="auto">
          <a:xfrm>
            <a:off x="7728849" y="3171530"/>
            <a:ext cx="1746792" cy="27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5">
                <a:solidFill>
                  <a:schemeClr val="accent2"/>
                </a:solidFill>
                <a:latin typeface="Arial" pitchFamily="34" charset="0"/>
              </a:rPr>
              <a:t>∑ neg_adj</a:t>
            </a:r>
          </a:p>
        </p:txBody>
      </p:sp>
      <p:sp>
        <p:nvSpPr>
          <p:cNvPr id="19476" name="Line 24"/>
          <p:cNvSpPr>
            <a:spLocks noChangeShapeType="1"/>
          </p:cNvSpPr>
          <p:nvPr/>
        </p:nvSpPr>
        <p:spPr bwMode="auto">
          <a:xfrm>
            <a:off x="1126746" y="2877480"/>
            <a:ext cx="794633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9592"/>
          </a:p>
        </p:txBody>
      </p:sp>
      <p:sp>
        <p:nvSpPr>
          <p:cNvPr id="19477" name="Line 25"/>
          <p:cNvSpPr>
            <a:spLocks noChangeShapeType="1"/>
          </p:cNvSpPr>
          <p:nvPr/>
        </p:nvSpPr>
        <p:spPr bwMode="auto">
          <a:xfrm>
            <a:off x="1142498" y="6047260"/>
            <a:ext cx="794633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9592"/>
          </a:p>
        </p:txBody>
      </p:sp>
      <p:sp>
        <p:nvSpPr>
          <p:cNvPr id="19478" name="Line 26"/>
          <p:cNvSpPr>
            <a:spLocks noChangeShapeType="1"/>
          </p:cNvSpPr>
          <p:nvPr/>
        </p:nvSpPr>
        <p:spPr bwMode="auto">
          <a:xfrm>
            <a:off x="1126746" y="2695450"/>
            <a:ext cx="794633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9592"/>
          </a:p>
        </p:txBody>
      </p:sp>
      <p:sp>
        <p:nvSpPr>
          <p:cNvPr id="19479" name="Line 27"/>
          <p:cNvSpPr>
            <a:spLocks noChangeShapeType="1"/>
          </p:cNvSpPr>
          <p:nvPr/>
        </p:nvSpPr>
        <p:spPr bwMode="auto">
          <a:xfrm>
            <a:off x="1142498" y="5208869"/>
            <a:ext cx="794633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9592"/>
          </a:p>
        </p:txBody>
      </p:sp>
      <p:sp>
        <p:nvSpPr>
          <p:cNvPr id="19480" name="Line 28"/>
          <p:cNvSpPr>
            <a:spLocks noChangeShapeType="1"/>
          </p:cNvSpPr>
          <p:nvPr/>
        </p:nvSpPr>
        <p:spPr bwMode="auto">
          <a:xfrm>
            <a:off x="1130247" y="4631273"/>
            <a:ext cx="794633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9592"/>
          </a:p>
        </p:txBody>
      </p:sp>
      <p:sp>
        <p:nvSpPr>
          <p:cNvPr id="19481" name="Line 29"/>
          <p:cNvSpPr>
            <a:spLocks noChangeShapeType="1"/>
          </p:cNvSpPr>
          <p:nvPr/>
        </p:nvSpPr>
        <p:spPr bwMode="auto">
          <a:xfrm>
            <a:off x="1126746" y="5656944"/>
            <a:ext cx="794633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9592"/>
          </a:p>
        </p:txBody>
      </p:sp>
      <p:sp>
        <p:nvSpPr>
          <p:cNvPr id="19482" name="Line 30"/>
          <p:cNvSpPr>
            <a:spLocks noChangeShapeType="1"/>
          </p:cNvSpPr>
          <p:nvPr/>
        </p:nvSpPr>
        <p:spPr bwMode="auto">
          <a:xfrm>
            <a:off x="1130247" y="6367563"/>
            <a:ext cx="79463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9592"/>
          </a:p>
        </p:txBody>
      </p:sp>
      <p:sp>
        <p:nvSpPr>
          <p:cNvPr id="19483" name="Line 31"/>
          <p:cNvSpPr>
            <a:spLocks noChangeShapeType="1"/>
          </p:cNvSpPr>
          <p:nvPr/>
        </p:nvSpPr>
        <p:spPr bwMode="auto">
          <a:xfrm>
            <a:off x="1142498" y="6595101"/>
            <a:ext cx="794633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9592"/>
          </a:p>
        </p:txBody>
      </p:sp>
      <p:sp>
        <p:nvSpPr>
          <p:cNvPr id="19484" name="Line 32"/>
          <p:cNvSpPr>
            <a:spLocks noChangeShapeType="1"/>
          </p:cNvSpPr>
          <p:nvPr/>
        </p:nvSpPr>
        <p:spPr bwMode="auto">
          <a:xfrm>
            <a:off x="1126746" y="5714704"/>
            <a:ext cx="794633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9592"/>
          </a:p>
        </p:txBody>
      </p:sp>
      <p:sp>
        <p:nvSpPr>
          <p:cNvPr id="19485" name="Line 33"/>
          <p:cNvSpPr>
            <a:spLocks noChangeShapeType="1"/>
          </p:cNvSpPr>
          <p:nvPr/>
        </p:nvSpPr>
        <p:spPr bwMode="auto">
          <a:xfrm>
            <a:off x="1126746" y="5817971"/>
            <a:ext cx="794633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9592"/>
          </a:p>
        </p:txBody>
      </p:sp>
      <p:sp>
        <p:nvSpPr>
          <p:cNvPr id="19486" name="Line 34"/>
          <p:cNvSpPr>
            <a:spLocks noChangeShapeType="1"/>
          </p:cNvSpPr>
          <p:nvPr/>
        </p:nvSpPr>
        <p:spPr bwMode="auto">
          <a:xfrm>
            <a:off x="1130247" y="5523922"/>
            <a:ext cx="794633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9592"/>
          </a:p>
        </p:txBody>
      </p:sp>
      <p:sp>
        <p:nvSpPr>
          <p:cNvPr id="19487" name="Line 35"/>
          <p:cNvSpPr>
            <a:spLocks noChangeShapeType="1"/>
          </p:cNvSpPr>
          <p:nvPr/>
        </p:nvSpPr>
        <p:spPr bwMode="auto">
          <a:xfrm>
            <a:off x="1142498" y="4146443"/>
            <a:ext cx="794633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9592"/>
          </a:p>
        </p:txBody>
      </p:sp>
      <p:sp>
        <p:nvSpPr>
          <p:cNvPr id="19488" name="Line 36"/>
          <p:cNvSpPr>
            <a:spLocks noChangeShapeType="1"/>
          </p:cNvSpPr>
          <p:nvPr/>
        </p:nvSpPr>
        <p:spPr bwMode="auto">
          <a:xfrm>
            <a:off x="1130247" y="3568846"/>
            <a:ext cx="794633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9592"/>
          </a:p>
        </p:txBody>
      </p:sp>
      <p:sp>
        <p:nvSpPr>
          <p:cNvPr id="19489" name="Line 37"/>
          <p:cNvSpPr>
            <a:spLocks noChangeShapeType="1"/>
          </p:cNvSpPr>
          <p:nvPr/>
        </p:nvSpPr>
        <p:spPr bwMode="auto">
          <a:xfrm>
            <a:off x="1142498" y="3414820"/>
            <a:ext cx="794633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9592"/>
          </a:p>
        </p:txBody>
      </p:sp>
      <p:grpSp>
        <p:nvGrpSpPr>
          <p:cNvPr id="19490" name="Group 38"/>
          <p:cNvGrpSpPr>
            <a:grpSpLocks/>
          </p:cNvGrpSpPr>
          <p:nvPr/>
        </p:nvGrpSpPr>
        <p:grpSpPr bwMode="auto">
          <a:xfrm>
            <a:off x="3120329" y="3152277"/>
            <a:ext cx="794633" cy="3672113"/>
            <a:chOff x="1938" y="1801"/>
            <a:chExt cx="454" cy="2098"/>
          </a:xfrm>
        </p:grpSpPr>
        <p:sp>
          <p:nvSpPr>
            <p:cNvPr id="19522" name="Rectangle 39"/>
            <p:cNvSpPr>
              <a:spLocks noChangeArrowheads="1"/>
            </p:cNvSpPr>
            <p:nvPr/>
          </p:nvSpPr>
          <p:spPr bwMode="auto">
            <a:xfrm>
              <a:off x="1938" y="1801"/>
              <a:ext cx="454" cy="896"/>
            </a:xfrm>
            <a:prstGeom prst="rect">
              <a:avLst/>
            </a:prstGeom>
            <a:solidFill>
              <a:srgbClr val="CC33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9592"/>
            </a:p>
          </p:txBody>
        </p:sp>
        <p:sp>
          <p:nvSpPr>
            <p:cNvPr id="19523" name="Rectangle 40"/>
            <p:cNvSpPr>
              <a:spLocks noChangeArrowheads="1"/>
            </p:cNvSpPr>
            <p:nvPr/>
          </p:nvSpPr>
          <p:spPr bwMode="auto">
            <a:xfrm>
              <a:off x="1938" y="2277"/>
              <a:ext cx="454" cy="896"/>
            </a:xfrm>
            <a:prstGeom prst="rect">
              <a:avLst/>
            </a:prstGeom>
            <a:solidFill>
              <a:srgbClr val="9933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9592"/>
            </a:p>
          </p:txBody>
        </p:sp>
        <p:sp>
          <p:nvSpPr>
            <p:cNvPr id="19524" name="Rectangle 41"/>
            <p:cNvSpPr>
              <a:spLocks noChangeArrowheads="1"/>
            </p:cNvSpPr>
            <p:nvPr/>
          </p:nvSpPr>
          <p:spPr bwMode="auto">
            <a:xfrm>
              <a:off x="1938" y="2821"/>
              <a:ext cx="454" cy="89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9592"/>
            </a:p>
          </p:txBody>
        </p:sp>
        <p:sp>
          <p:nvSpPr>
            <p:cNvPr id="19525" name="Rectangle 42"/>
            <p:cNvSpPr>
              <a:spLocks noChangeArrowheads="1"/>
            </p:cNvSpPr>
            <p:nvPr/>
          </p:nvSpPr>
          <p:spPr bwMode="auto">
            <a:xfrm>
              <a:off x="1938" y="3003"/>
              <a:ext cx="454" cy="89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9592"/>
            </a:p>
          </p:txBody>
        </p:sp>
        <p:sp>
          <p:nvSpPr>
            <p:cNvPr id="19526" name="Line 43"/>
            <p:cNvSpPr>
              <a:spLocks noChangeShapeType="1"/>
            </p:cNvSpPr>
            <p:nvPr/>
          </p:nvSpPr>
          <p:spPr bwMode="auto">
            <a:xfrm>
              <a:off x="1938" y="29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27" name="Line 44"/>
            <p:cNvSpPr>
              <a:spLocks noChangeShapeType="1"/>
            </p:cNvSpPr>
            <p:nvPr/>
          </p:nvSpPr>
          <p:spPr bwMode="auto">
            <a:xfrm>
              <a:off x="1938" y="263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28" name="Line 45"/>
            <p:cNvSpPr>
              <a:spLocks noChangeShapeType="1"/>
            </p:cNvSpPr>
            <p:nvPr/>
          </p:nvSpPr>
          <p:spPr bwMode="auto">
            <a:xfrm>
              <a:off x="1938" y="255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29" name="Line 46"/>
            <p:cNvSpPr>
              <a:spLocks noChangeShapeType="1"/>
            </p:cNvSpPr>
            <p:nvPr/>
          </p:nvSpPr>
          <p:spPr bwMode="auto">
            <a:xfrm>
              <a:off x="1938" y="2231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30" name="Line 47"/>
            <p:cNvSpPr>
              <a:spLocks noChangeShapeType="1"/>
            </p:cNvSpPr>
            <p:nvPr/>
          </p:nvSpPr>
          <p:spPr bwMode="auto">
            <a:xfrm>
              <a:off x="1938" y="3276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31" name="Line 48"/>
            <p:cNvSpPr>
              <a:spLocks noChangeShapeType="1"/>
            </p:cNvSpPr>
            <p:nvPr/>
          </p:nvSpPr>
          <p:spPr bwMode="auto">
            <a:xfrm>
              <a:off x="1938" y="3309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32" name="Line 49"/>
            <p:cNvSpPr>
              <a:spLocks noChangeShapeType="1"/>
            </p:cNvSpPr>
            <p:nvPr/>
          </p:nvSpPr>
          <p:spPr bwMode="auto">
            <a:xfrm>
              <a:off x="1938" y="33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33" name="Line 50"/>
            <p:cNvSpPr>
              <a:spLocks noChangeShapeType="1"/>
            </p:cNvSpPr>
            <p:nvPr/>
          </p:nvSpPr>
          <p:spPr bwMode="auto">
            <a:xfrm>
              <a:off x="1938" y="320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34" name="Line 51"/>
            <p:cNvSpPr>
              <a:spLocks noChangeShapeType="1"/>
            </p:cNvSpPr>
            <p:nvPr/>
          </p:nvSpPr>
          <p:spPr bwMode="auto">
            <a:xfrm>
              <a:off x="1938" y="344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</p:grpSp>
      <p:grpSp>
        <p:nvGrpSpPr>
          <p:cNvPr id="19491" name="Group 52"/>
          <p:cNvGrpSpPr>
            <a:grpSpLocks/>
          </p:cNvGrpSpPr>
          <p:nvPr/>
        </p:nvGrpSpPr>
        <p:grpSpPr bwMode="auto">
          <a:xfrm>
            <a:off x="6538650" y="2380399"/>
            <a:ext cx="794633" cy="1972577"/>
            <a:chOff x="3878" y="1360"/>
            <a:chExt cx="454" cy="1127"/>
          </a:xfrm>
        </p:grpSpPr>
        <p:grpSp>
          <p:nvGrpSpPr>
            <p:cNvPr id="19510" name="Group 53"/>
            <p:cNvGrpSpPr>
              <a:grpSpLocks/>
            </p:cNvGrpSpPr>
            <p:nvPr/>
          </p:nvGrpSpPr>
          <p:grpSpPr bwMode="auto">
            <a:xfrm>
              <a:off x="3878" y="1360"/>
              <a:ext cx="454" cy="1127"/>
              <a:chOff x="3878" y="1360"/>
              <a:chExt cx="454" cy="1127"/>
            </a:xfrm>
          </p:grpSpPr>
          <p:sp>
            <p:nvSpPr>
              <p:cNvPr id="19518" name="Rectangle 54"/>
              <p:cNvSpPr>
                <a:spLocks noChangeArrowheads="1"/>
              </p:cNvSpPr>
              <p:nvPr/>
            </p:nvSpPr>
            <p:spPr bwMode="auto">
              <a:xfrm>
                <a:off x="3878" y="1360"/>
                <a:ext cx="454" cy="896"/>
              </a:xfrm>
              <a:prstGeom prst="rect">
                <a:avLst/>
              </a:prstGeom>
              <a:solidFill>
                <a:srgbClr val="CC3399">
                  <a:alpha val="67842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9592"/>
              </a:p>
            </p:txBody>
          </p:sp>
          <p:sp>
            <p:nvSpPr>
              <p:cNvPr id="19519" name="Rectangle 55"/>
              <p:cNvSpPr>
                <a:spLocks noChangeArrowheads="1"/>
              </p:cNvSpPr>
              <p:nvPr/>
            </p:nvSpPr>
            <p:spPr bwMode="auto">
              <a:xfrm>
                <a:off x="3878" y="1412"/>
                <a:ext cx="454" cy="896"/>
              </a:xfrm>
              <a:prstGeom prst="rect">
                <a:avLst/>
              </a:prstGeom>
              <a:solidFill>
                <a:srgbClr val="993366">
                  <a:alpha val="67842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9592"/>
              </a:p>
            </p:txBody>
          </p:sp>
          <p:sp>
            <p:nvSpPr>
              <p:cNvPr id="19520" name="Rectangle 56"/>
              <p:cNvSpPr>
                <a:spLocks noChangeArrowheads="1"/>
              </p:cNvSpPr>
              <p:nvPr/>
            </p:nvSpPr>
            <p:spPr bwMode="auto">
              <a:xfrm>
                <a:off x="3878" y="1512"/>
                <a:ext cx="454" cy="896"/>
              </a:xfrm>
              <a:prstGeom prst="rect">
                <a:avLst/>
              </a:prstGeom>
              <a:solidFill>
                <a:srgbClr val="FF0000">
                  <a:alpha val="67842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9592"/>
              </a:p>
            </p:txBody>
          </p:sp>
          <p:sp>
            <p:nvSpPr>
              <p:cNvPr id="19521" name="Rectangle 57"/>
              <p:cNvSpPr>
                <a:spLocks noChangeArrowheads="1"/>
              </p:cNvSpPr>
              <p:nvPr/>
            </p:nvSpPr>
            <p:spPr bwMode="auto">
              <a:xfrm>
                <a:off x="3878" y="1591"/>
                <a:ext cx="454" cy="896"/>
              </a:xfrm>
              <a:prstGeom prst="rect">
                <a:avLst/>
              </a:prstGeom>
              <a:solidFill>
                <a:schemeClr val="tx1">
                  <a:alpha val="67842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9592"/>
              </a:p>
            </p:txBody>
          </p:sp>
        </p:grpSp>
        <p:grpSp>
          <p:nvGrpSpPr>
            <p:cNvPr id="19511" name="Group 58"/>
            <p:cNvGrpSpPr>
              <a:grpSpLocks/>
            </p:cNvGrpSpPr>
            <p:nvPr/>
          </p:nvGrpSpPr>
          <p:grpSpPr bwMode="auto">
            <a:xfrm>
              <a:off x="3878" y="1810"/>
              <a:ext cx="454" cy="217"/>
              <a:chOff x="3877" y="1498"/>
              <a:chExt cx="454" cy="217"/>
            </a:xfrm>
          </p:grpSpPr>
          <p:sp>
            <p:nvSpPr>
              <p:cNvPr id="19512" name="Line 59"/>
              <p:cNvSpPr>
                <a:spLocks noChangeShapeType="1"/>
              </p:cNvSpPr>
              <p:nvPr/>
            </p:nvSpPr>
            <p:spPr bwMode="auto">
              <a:xfrm>
                <a:off x="3877" y="1628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9592"/>
              </a:p>
            </p:txBody>
          </p:sp>
          <p:sp>
            <p:nvSpPr>
              <p:cNvPr id="19513" name="Line 60"/>
              <p:cNvSpPr>
                <a:spLocks noChangeShapeType="1"/>
              </p:cNvSpPr>
              <p:nvPr/>
            </p:nvSpPr>
            <p:spPr bwMode="auto">
              <a:xfrm>
                <a:off x="3877" y="1541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9592"/>
              </a:p>
            </p:txBody>
          </p:sp>
          <p:sp>
            <p:nvSpPr>
              <p:cNvPr id="19514" name="Line 61"/>
              <p:cNvSpPr>
                <a:spLocks noChangeShapeType="1"/>
              </p:cNvSpPr>
              <p:nvPr/>
            </p:nvSpPr>
            <p:spPr bwMode="auto">
              <a:xfrm>
                <a:off x="3877" y="1498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9592"/>
              </a:p>
            </p:txBody>
          </p:sp>
          <p:sp>
            <p:nvSpPr>
              <p:cNvPr id="19515" name="Line 62"/>
              <p:cNvSpPr>
                <a:spLocks noChangeShapeType="1"/>
              </p:cNvSpPr>
              <p:nvPr/>
            </p:nvSpPr>
            <p:spPr bwMode="auto">
              <a:xfrm>
                <a:off x="3877" y="1715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9592"/>
              </a:p>
            </p:txBody>
          </p:sp>
          <p:sp>
            <p:nvSpPr>
              <p:cNvPr id="19516" name="Line 63"/>
              <p:cNvSpPr>
                <a:spLocks noChangeShapeType="1"/>
              </p:cNvSpPr>
              <p:nvPr/>
            </p:nvSpPr>
            <p:spPr bwMode="auto">
              <a:xfrm>
                <a:off x="3877" y="1671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9592"/>
              </a:p>
            </p:txBody>
          </p:sp>
          <p:sp>
            <p:nvSpPr>
              <p:cNvPr id="19517" name="Line 64"/>
              <p:cNvSpPr>
                <a:spLocks noChangeShapeType="1"/>
              </p:cNvSpPr>
              <p:nvPr/>
            </p:nvSpPr>
            <p:spPr bwMode="auto">
              <a:xfrm>
                <a:off x="3877" y="1584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9592"/>
              </a:p>
            </p:txBody>
          </p:sp>
        </p:grpSp>
      </p:grpSp>
      <p:grpSp>
        <p:nvGrpSpPr>
          <p:cNvPr id="19492" name="Group 65"/>
          <p:cNvGrpSpPr>
            <a:grpSpLocks/>
          </p:cNvGrpSpPr>
          <p:nvPr/>
        </p:nvGrpSpPr>
        <p:grpSpPr bwMode="auto">
          <a:xfrm>
            <a:off x="6538650" y="3190784"/>
            <a:ext cx="794633" cy="3672113"/>
            <a:chOff x="1938" y="1801"/>
            <a:chExt cx="454" cy="2098"/>
          </a:xfrm>
        </p:grpSpPr>
        <p:sp>
          <p:nvSpPr>
            <p:cNvPr id="19497" name="Rectangle 66"/>
            <p:cNvSpPr>
              <a:spLocks noChangeArrowheads="1"/>
            </p:cNvSpPr>
            <p:nvPr/>
          </p:nvSpPr>
          <p:spPr bwMode="auto">
            <a:xfrm>
              <a:off x="1938" y="1801"/>
              <a:ext cx="454" cy="896"/>
            </a:xfrm>
            <a:prstGeom prst="rect">
              <a:avLst/>
            </a:prstGeom>
            <a:solidFill>
              <a:srgbClr val="CC33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9592"/>
            </a:p>
          </p:txBody>
        </p:sp>
        <p:sp>
          <p:nvSpPr>
            <p:cNvPr id="19498" name="Rectangle 67"/>
            <p:cNvSpPr>
              <a:spLocks noChangeArrowheads="1"/>
            </p:cNvSpPr>
            <p:nvPr/>
          </p:nvSpPr>
          <p:spPr bwMode="auto">
            <a:xfrm>
              <a:off x="1938" y="2277"/>
              <a:ext cx="454" cy="896"/>
            </a:xfrm>
            <a:prstGeom prst="rect">
              <a:avLst/>
            </a:prstGeom>
            <a:solidFill>
              <a:srgbClr val="9933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9592"/>
            </a:p>
          </p:txBody>
        </p:sp>
        <p:sp>
          <p:nvSpPr>
            <p:cNvPr id="19499" name="Rectangle 68"/>
            <p:cNvSpPr>
              <a:spLocks noChangeArrowheads="1"/>
            </p:cNvSpPr>
            <p:nvPr/>
          </p:nvSpPr>
          <p:spPr bwMode="auto">
            <a:xfrm>
              <a:off x="1938" y="2821"/>
              <a:ext cx="454" cy="89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9592"/>
            </a:p>
          </p:txBody>
        </p:sp>
        <p:sp>
          <p:nvSpPr>
            <p:cNvPr id="19500" name="Rectangle 69"/>
            <p:cNvSpPr>
              <a:spLocks noChangeArrowheads="1"/>
            </p:cNvSpPr>
            <p:nvPr/>
          </p:nvSpPr>
          <p:spPr bwMode="auto">
            <a:xfrm>
              <a:off x="1938" y="3003"/>
              <a:ext cx="454" cy="89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9592"/>
            </a:p>
          </p:txBody>
        </p:sp>
        <p:sp>
          <p:nvSpPr>
            <p:cNvPr id="19501" name="Line 70"/>
            <p:cNvSpPr>
              <a:spLocks noChangeShapeType="1"/>
            </p:cNvSpPr>
            <p:nvPr/>
          </p:nvSpPr>
          <p:spPr bwMode="auto">
            <a:xfrm>
              <a:off x="1938" y="29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02" name="Line 71"/>
            <p:cNvSpPr>
              <a:spLocks noChangeShapeType="1"/>
            </p:cNvSpPr>
            <p:nvPr/>
          </p:nvSpPr>
          <p:spPr bwMode="auto">
            <a:xfrm>
              <a:off x="1938" y="263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03" name="Line 72"/>
            <p:cNvSpPr>
              <a:spLocks noChangeShapeType="1"/>
            </p:cNvSpPr>
            <p:nvPr/>
          </p:nvSpPr>
          <p:spPr bwMode="auto">
            <a:xfrm>
              <a:off x="1938" y="255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04" name="Line 73"/>
            <p:cNvSpPr>
              <a:spLocks noChangeShapeType="1"/>
            </p:cNvSpPr>
            <p:nvPr/>
          </p:nvSpPr>
          <p:spPr bwMode="auto">
            <a:xfrm>
              <a:off x="1938" y="2231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05" name="Line 74"/>
            <p:cNvSpPr>
              <a:spLocks noChangeShapeType="1"/>
            </p:cNvSpPr>
            <p:nvPr/>
          </p:nvSpPr>
          <p:spPr bwMode="auto">
            <a:xfrm>
              <a:off x="1938" y="3276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06" name="Line 75"/>
            <p:cNvSpPr>
              <a:spLocks noChangeShapeType="1"/>
            </p:cNvSpPr>
            <p:nvPr/>
          </p:nvSpPr>
          <p:spPr bwMode="auto">
            <a:xfrm>
              <a:off x="1938" y="3309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07" name="Line 76"/>
            <p:cNvSpPr>
              <a:spLocks noChangeShapeType="1"/>
            </p:cNvSpPr>
            <p:nvPr/>
          </p:nvSpPr>
          <p:spPr bwMode="auto">
            <a:xfrm>
              <a:off x="1938" y="33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08" name="Line 77"/>
            <p:cNvSpPr>
              <a:spLocks noChangeShapeType="1"/>
            </p:cNvSpPr>
            <p:nvPr/>
          </p:nvSpPr>
          <p:spPr bwMode="auto">
            <a:xfrm>
              <a:off x="1938" y="320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  <p:sp>
          <p:nvSpPr>
            <p:cNvPr id="19509" name="Line 78"/>
            <p:cNvSpPr>
              <a:spLocks noChangeShapeType="1"/>
            </p:cNvSpPr>
            <p:nvPr/>
          </p:nvSpPr>
          <p:spPr bwMode="auto">
            <a:xfrm>
              <a:off x="1938" y="344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9592"/>
            </a:p>
          </p:txBody>
        </p:sp>
      </p:grpSp>
      <p:sp>
        <p:nvSpPr>
          <p:cNvPr id="19493" name="Text Box 79"/>
          <p:cNvSpPr txBox="1">
            <a:spLocks noChangeArrowheads="1"/>
          </p:cNvSpPr>
          <p:nvPr/>
        </p:nvSpPr>
        <p:spPr bwMode="auto">
          <a:xfrm>
            <a:off x="7301777" y="3255544"/>
            <a:ext cx="397316" cy="27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5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9494" name="Text Box 80"/>
          <p:cNvSpPr txBox="1">
            <a:spLocks noChangeArrowheads="1"/>
          </p:cNvSpPr>
          <p:nvPr/>
        </p:nvSpPr>
        <p:spPr bwMode="auto">
          <a:xfrm>
            <a:off x="7301777" y="3904902"/>
            <a:ext cx="397316" cy="27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5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9495" name="Text Box 81"/>
          <p:cNvSpPr txBox="1">
            <a:spLocks noChangeArrowheads="1"/>
          </p:cNvSpPr>
          <p:nvPr/>
        </p:nvSpPr>
        <p:spPr bwMode="auto">
          <a:xfrm>
            <a:off x="7728848" y="3904902"/>
            <a:ext cx="2154609" cy="27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5">
                <a:solidFill>
                  <a:schemeClr val="accent2"/>
                </a:solidFill>
                <a:latin typeface="Arial" pitchFamily="34" charset="0"/>
              </a:rPr>
              <a:t>∑ aud_amount</a:t>
            </a:r>
          </a:p>
        </p:txBody>
      </p:sp>
      <p:sp>
        <p:nvSpPr>
          <p:cNvPr id="19496" name="Text Box 82"/>
          <p:cNvSpPr txBox="1">
            <a:spLocks noChangeArrowheads="1"/>
          </p:cNvSpPr>
          <p:nvPr/>
        </p:nvSpPr>
        <p:spPr bwMode="auto">
          <a:xfrm>
            <a:off x="935963" y="7039676"/>
            <a:ext cx="7745044" cy="27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764" i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>
            <a:off x="3243724" y="2838881"/>
            <a:ext cx="397317" cy="20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5" dirty="0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4267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882204" y="1044327"/>
            <a:ext cx="9073009" cy="570470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endParaRPr lang="en-US" sz="2400" dirty="0" smtClean="0">
              <a:solidFill>
                <a:srgbClr val="0F5494"/>
              </a:solidFill>
            </a:endParaRPr>
          </a:p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r>
              <a:rPr lang="en-US" sz="2400" dirty="0" smtClean="0">
                <a:solidFill>
                  <a:srgbClr val="0F5494"/>
                </a:solidFill>
              </a:rPr>
              <a:t>Personnel </a:t>
            </a:r>
            <a:r>
              <a:rPr lang="en-US" sz="2400" dirty="0">
                <a:solidFill>
                  <a:srgbClr val="0F5494"/>
                </a:solidFill>
              </a:rPr>
              <a:t>costs </a:t>
            </a:r>
            <a:r>
              <a:rPr lang="en-US" sz="2400" dirty="0" smtClean="0">
                <a:solidFill>
                  <a:srgbClr val="0F5494"/>
                </a:solidFill>
              </a:rPr>
              <a:t>– due to: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1900" b="0" i="0" dirty="0" smtClean="0">
                <a:solidFill>
                  <a:srgbClr val="0070C0"/>
                </a:solidFill>
              </a:rPr>
              <a:t>Incorrect </a:t>
            </a:r>
            <a:r>
              <a:rPr lang="en-US" sz="1900" b="0" i="0" dirty="0">
                <a:solidFill>
                  <a:srgbClr val="0070C0"/>
                </a:solidFill>
              </a:rPr>
              <a:t>productive hours calculation </a:t>
            </a:r>
            <a:endParaRPr lang="en-US" sz="1900" b="0" i="0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fr-BE" sz="1900" b="0" i="0" dirty="0" smtClean="0">
                <a:solidFill>
                  <a:srgbClr val="0070C0"/>
                </a:solidFill>
              </a:rPr>
              <a:t>Incorrect </a:t>
            </a:r>
            <a:r>
              <a:rPr lang="fr-BE" sz="1900" b="0" i="0" dirty="0" err="1">
                <a:solidFill>
                  <a:srgbClr val="0070C0"/>
                </a:solidFill>
              </a:rPr>
              <a:t>remuneration</a:t>
            </a:r>
            <a:r>
              <a:rPr lang="fr-BE" sz="1900" b="0" i="0" dirty="0">
                <a:solidFill>
                  <a:srgbClr val="0070C0"/>
                </a:solidFill>
              </a:rPr>
              <a:t> </a:t>
            </a:r>
            <a:r>
              <a:rPr lang="fr-BE" sz="1900" b="0" i="0" dirty="0" err="1">
                <a:solidFill>
                  <a:srgbClr val="0070C0"/>
                </a:solidFill>
              </a:rPr>
              <a:t>costs</a:t>
            </a:r>
            <a:r>
              <a:rPr lang="fr-BE" sz="1900" b="0" i="0" dirty="0">
                <a:solidFill>
                  <a:srgbClr val="0070C0"/>
                </a:solidFill>
              </a:rPr>
              <a:t> - </a:t>
            </a:r>
            <a:r>
              <a:rPr lang="fr-BE" sz="1900" b="0" i="0" dirty="0" err="1">
                <a:solidFill>
                  <a:srgbClr val="0070C0"/>
                </a:solidFill>
              </a:rPr>
              <a:t>e.g</a:t>
            </a:r>
            <a:r>
              <a:rPr lang="fr-BE" sz="1900" b="0" i="0" dirty="0">
                <a:solidFill>
                  <a:srgbClr val="0070C0"/>
                </a:solidFill>
              </a:rPr>
              <a:t>. </a:t>
            </a:r>
            <a:r>
              <a:rPr lang="fr-BE" sz="1900" b="0" i="0" dirty="0" err="1">
                <a:solidFill>
                  <a:srgbClr val="0070C0"/>
                </a:solidFill>
              </a:rPr>
              <a:t>estimated</a:t>
            </a:r>
            <a:r>
              <a:rPr lang="fr-BE" sz="1900" b="0" i="0" dirty="0">
                <a:solidFill>
                  <a:srgbClr val="0070C0"/>
                </a:solidFill>
              </a:rPr>
              <a:t> </a:t>
            </a:r>
            <a:endParaRPr lang="fr-BE" sz="1900" b="0" i="0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fr-BE" sz="1900" b="0" i="0" dirty="0" smtClean="0">
                <a:solidFill>
                  <a:srgbClr val="0070C0"/>
                </a:solidFill>
              </a:rPr>
              <a:t>Incorrect </a:t>
            </a:r>
            <a:r>
              <a:rPr lang="fr-BE" sz="1900" b="0" i="0" dirty="0">
                <a:solidFill>
                  <a:srgbClr val="0070C0"/>
                </a:solidFill>
              </a:rPr>
              <a:t>time </a:t>
            </a:r>
            <a:r>
              <a:rPr lang="fr-BE" sz="1900" b="0" i="0" dirty="0" err="1">
                <a:solidFill>
                  <a:srgbClr val="0070C0"/>
                </a:solidFill>
              </a:rPr>
              <a:t>working</a:t>
            </a:r>
            <a:r>
              <a:rPr lang="fr-BE" sz="1900" b="0" i="0" dirty="0">
                <a:solidFill>
                  <a:srgbClr val="0070C0"/>
                </a:solidFill>
              </a:rPr>
              <a:t> on action </a:t>
            </a:r>
            <a:r>
              <a:rPr lang="fr-BE" sz="1900" b="0" i="0" dirty="0" err="1">
                <a:solidFill>
                  <a:srgbClr val="0070C0"/>
                </a:solidFill>
              </a:rPr>
              <a:t>claimed</a:t>
            </a:r>
            <a:r>
              <a:rPr lang="fr-BE" sz="1900" b="0" i="0" dirty="0">
                <a:solidFill>
                  <a:srgbClr val="0070C0"/>
                </a:solidFill>
              </a:rPr>
              <a:t> 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fr-BE" sz="1900" b="0" i="0" dirty="0" err="1" smtClean="0">
                <a:solidFill>
                  <a:srgbClr val="0070C0"/>
                </a:solidFill>
              </a:rPr>
              <a:t>Other</a:t>
            </a:r>
            <a:r>
              <a:rPr lang="fr-BE" sz="1900" b="0" i="0" dirty="0" smtClean="0">
                <a:solidFill>
                  <a:srgbClr val="0070C0"/>
                </a:solidFill>
              </a:rPr>
              <a:t> </a:t>
            </a:r>
            <a:r>
              <a:rPr lang="fr-BE" sz="1900" b="0" i="0" dirty="0">
                <a:solidFill>
                  <a:srgbClr val="0070C0"/>
                </a:solidFill>
              </a:rPr>
              <a:t>- </a:t>
            </a:r>
            <a:r>
              <a:rPr lang="fr-BE" sz="1900" b="0" i="0" dirty="0" err="1">
                <a:solidFill>
                  <a:srgbClr val="0070C0"/>
                </a:solidFill>
              </a:rPr>
              <a:t>e.g</a:t>
            </a:r>
            <a:r>
              <a:rPr lang="fr-BE" sz="1900" b="0" i="0" dirty="0">
                <a:solidFill>
                  <a:srgbClr val="0070C0"/>
                </a:solidFill>
              </a:rPr>
              <a:t>. </a:t>
            </a:r>
            <a:r>
              <a:rPr lang="fr-BE" sz="1900" b="0" i="0" dirty="0" err="1">
                <a:solidFill>
                  <a:srgbClr val="0070C0"/>
                </a:solidFill>
              </a:rPr>
              <a:t>unreliable</a:t>
            </a:r>
            <a:r>
              <a:rPr lang="fr-BE" sz="1900" b="0" i="0" dirty="0">
                <a:solidFill>
                  <a:srgbClr val="0070C0"/>
                </a:solidFill>
              </a:rPr>
              <a:t>/</a:t>
            </a:r>
            <a:r>
              <a:rPr lang="fr-BE" sz="1900" b="0" i="0" dirty="0" err="1">
                <a:solidFill>
                  <a:srgbClr val="0070C0"/>
                </a:solidFill>
              </a:rPr>
              <a:t>missing</a:t>
            </a:r>
            <a:r>
              <a:rPr lang="fr-BE" sz="1900" b="0" i="0" dirty="0">
                <a:solidFill>
                  <a:srgbClr val="0070C0"/>
                </a:solidFill>
              </a:rPr>
              <a:t> </a:t>
            </a:r>
            <a:r>
              <a:rPr lang="fr-BE" sz="1900" b="0" i="0" dirty="0" err="1" smtClean="0">
                <a:solidFill>
                  <a:srgbClr val="0070C0"/>
                </a:solidFill>
              </a:rPr>
              <a:t>timesheets</a:t>
            </a:r>
            <a:r>
              <a:rPr lang="fr-BE" sz="1900" b="0" i="0" dirty="0" smtClean="0">
                <a:solidFill>
                  <a:srgbClr val="0070C0"/>
                </a:solidFill>
              </a:rPr>
              <a:t> </a:t>
            </a:r>
            <a:endParaRPr lang="en-US" sz="2400" b="0" i="0" dirty="0" smtClean="0">
              <a:solidFill>
                <a:srgbClr val="0F5494"/>
              </a:solidFill>
            </a:endParaRP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F5494"/>
              </a:solidFill>
            </a:endParaRPr>
          </a:p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r>
              <a:rPr lang="en-US" sz="2400" dirty="0" smtClean="0">
                <a:solidFill>
                  <a:srgbClr val="0F5494"/>
                </a:solidFill>
              </a:rPr>
              <a:t>Subcontracting - due </a:t>
            </a:r>
            <a:r>
              <a:rPr lang="en-US" sz="2400" dirty="0">
                <a:solidFill>
                  <a:srgbClr val="0F5494"/>
                </a:solidFill>
              </a:rPr>
              <a:t>to</a:t>
            </a:r>
            <a:r>
              <a:rPr lang="en-US" sz="2400" dirty="0" smtClean="0">
                <a:solidFill>
                  <a:srgbClr val="0F5494"/>
                </a:solidFill>
              </a:rPr>
              <a:t>: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1900" b="0" i="0" dirty="0" smtClean="0">
                <a:solidFill>
                  <a:srgbClr val="0070C0"/>
                </a:solidFill>
              </a:rPr>
              <a:t>Lack </a:t>
            </a:r>
            <a:r>
              <a:rPr lang="en-US" sz="1900" b="0" i="0" dirty="0">
                <a:solidFill>
                  <a:srgbClr val="0070C0"/>
                </a:solidFill>
              </a:rPr>
              <a:t>of </a:t>
            </a:r>
            <a:r>
              <a:rPr lang="en-US" sz="1900" b="0" i="0" dirty="0" smtClean="0">
                <a:solidFill>
                  <a:srgbClr val="0070C0"/>
                </a:solidFill>
              </a:rPr>
              <a:t>adequate </a:t>
            </a:r>
            <a:r>
              <a:rPr lang="en-US" sz="1900" b="0" i="0" dirty="0">
                <a:solidFill>
                  <a:srgbClr val="0070C0"/>
                </a:solidFill>
              </a:rPr>
              <a:t>supporting documents 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0070C0"/>
                </a:solidFill>
              </a:rPr>
              <a:t>Not foreseen in Annex I nor agreed by EU services 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0070C0"/>
                </a:solidFill>
              </a:rPr>
              <a:t>Other errors – including e.g. no value for </a:t>
            </a:r>
            <a:r>
              <a:rPr lang="en-US" sz="1900" b="0" i="0" dirty="0" smtClean="0">
                <a:solidFill>
                  <a:srgbClr val="0070C0"/>
                </a:solidFill>
              </a:rPr>
              <a:t>money </a:t>
            </a:r>
            <a:endParaRPr lang="en-US" sz="1900" b="0" i="0" dirty="0">
              <a:solidFill>
                <a:srgbClr val="0070C0"/>
              </a:solidFill>
            </a:endParaRP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BE" sz="1900" dirty="0">
              <a:solidFill>
                <a:srgbClr val="0070C0"/>
              </a:solidFill>
            </a:endParaRPr>
          </a:p>
          <a:p>
            <a:pPr marL="973159" lvl="3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+mj-lt"/>
              <a:buAutoNum type="alphaLcParenR" startAt="7"/>
            </a:pPr>
            <a:endParaRPr lang="en-US" sz="1900" dirty="0" smtClean="0">
              <a:solidFill>
                <a:srgbClr val="0070C0"/>
              </a:solidFill>
            </a:endParaRP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31855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Audit in H2020 – Main detected errors (1/2)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2725" y="540271"/>
            <a:ext cx="10318551" cy="648071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00B0F0"/>
              </a:buClr>
              <a:buNone/>
              <a:defRPr/>
            </a:pPr>
            <a:endParaRPr lang="en-US" sz="2400" dirty="0" smtClean="0">
              <a:solidFill>
                <a:srgbClr val="0F5494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00B0F0"/>
              </a:buClr>
              <a:buNone/>
              <a:defRPr/>
            </a:pPr>
            <a:r>
              <a:rPr lang="en-US" sz="2600" dirty="0" smtClean="0">
                <a:solidFill>
                  <a:srgbClr val="0F5494"/>
                </a:solidFill>
              </a:rPr>
              <a:t>Other </a:t>
            </a:r>
            <a:r>
              <a:rPr lang="en-US" sz="2600" dirty="0">
                <a:solidFill>
                  <a:srgbClr val="0F5494"/>
                </a:solidFill>
              </a:rPr>
              <a:t>goods and services </a:t>
            </a:r>
            <a:r>
              <a:rPr lang="en-US" sz="2600" dirty="0" smtClean="0">
                <a:solidFill>
                  <a:srgbClr val="0F5494"/>
                </a:solidFill>
              </a:rPr>
              <a:t>- due </a:t>
            </a:r>
            <a:r>
              <a:rPr lang="en-US" sz="2600" dirty="0">
                <a:solidFill>
                  <a:srgbClr val="0F5494"/>
                </a:solidFill>
              </a:rPr>
              <a:t>to: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0" i="0" dirty="0">
                <a:solidFill>
                  <a:srgbClr val="0070C0"/>
                </a:solidFill>
              </a:rPr>
              <a:t>Lack of adequate supporting </a:t>
            </a:r>
            <a:r>
              <a:rPr lang="en-US" sz="2200" b="0" i="0" dirty="0" smtClean="0">
                <a:solidFill>
                  <a:srgbClr val="0070C0"/>
                </a:solidFill>
              </a:rPr>
              <a:t>documents</a:t>
            </a:r>
            <a:endParaRPr lang="en-US" sz="2200" b="0" i="0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0" i="0" dirty="0">
                <a:solidFill>
                  <a:srgbClr val="0070C0"/>
                </a:solidFill>
              </a:rPr>
              <a:t>Cost not related to the action 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0" i="0" dirty="0">
                <a:solidFill>
                  <a:srgbClr val="0070C0"/>
                </a:solidFill>
              </a:rPr>
              <a:t>No direct measurement of the cost 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0" i="0" dirty="0">
                <a:solidFill>
                  <a:srgbClr val="0070C0"/>
                </a:solidFill>
              </a:rPr>
              <a:t>Other errors – e.g. indirect costs claimed as direct </a:t>
            </a:r>
            <a:r>
              <a:rPr lang="en-US" sz="2200" b="0" i="0" dirty="0" smtClean="0">
                <a:solidFill>
                  <a:srgbClr val="0070C0"/>
                </a:solidFill>
              </a:rPr>
              <a:t>costs, </a:t>
            </a:r>
            <a:r>
              <a:rPr lang="en-US" sz="2200" b="0" i="0" dirty="0">
                <a:solidFill>
                  <a:srgbClr val="0070C0"/>
                </a:solidFill>
              </a:rPr>
              <a:t>no value for money 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buClr>
                <a:srgbClr val="00B0F0"/>
              </a:buClr>
              <a:buNone/>
              <a:defRPr/>
            </a:pPr>
            <a:r>
              <a:rPr lang="en-US" sz="2600" dirty="0" smtClean="0">
                <a:solidFill>
                  <a:srgbClr val="0F5494"/>
                </a:solidFill>
              </a:rPr>
              <a:t>Travel - due to: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00B0F0"/>
              </a:buClr>
              <a:defRPr/>
            </a:pPr>
            <a:r>
              <a:rPr lang="en-US" sz="2200" b="0" i="0" dirty="0" smtClean="0">
                <a:solidFill>
                  <a:srgbClr val="0070C0"/>
                </a:solidFill>
              </a:rPr>
              <a:t>Cost not related to the action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00B0F0"/>
              </a:buClr>
              <a:defRPr/>
            </a:pPr>
            <a:r>
              <a:rPr lang="en-US" sz="2200" b="0" i="0" dirty="0" smtClean="0">
                <a:solidFill>
                  <a:srgbClr val="0070C0"/>
                </a:solidFill>
              </a:rPr>
              <a:t>Other errors – e.g. lack of adequate supporting documents</a:t>
            </a:r>
          </a:p>
          <a:p>
            <a:pPr marL="973159" lvl="3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+mj-lt"/>
              <a:buAutoNum type="alphaLcParenR" startAt="7"/>
            </a:pPr>
            <a:endParaRPr lang="en-US" sz="1900" dirty="0" smtClean="0">
              <a:solidFill>
                <a:srgbClr val="0070C0"/>
              </a:solidFill>
            </a:endParaRP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162124" y="324247"/>
            <a:ext cx="1036915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Audit in H2020 – Main </a:t>
            </a:r>
            <a:r>
              <a:rPr lang="en-GB" sz="3000" dirty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detected errors </a:t>
            </a:r>
            <a:r>
              <a:rPr lang="en-GB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(2/2)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2724" y="1188343"/>
            <a:ext cx="10318551" cy="5704705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r>
              <a:rPr lang="en-US" sz="2600" dirty="0">
                <a:solidFill>
                  <a:srgbClr val="0F5494"/>
                </a:solidFill>
              </a:rPr>
              <a:t>M</a:t>
            </a:r>
            <a:r>
              <a:rPr lang="en-US" sz="2600" dirty="0" smtClean="0">
                <a:solidFill>
                  <a:srgbClr val="0F5494"/>
                </a:solidFill>
              </a:rPr>
              <a:t>ain feedback from Audited Beneficiaries</a:t>
            </a:r>
          </a:p>
          <a:p>
            <a:pPr marL="973159" lvl="3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Beneficiaries welcome audits conducted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centrally by the </a:t>
            </a:r>
            <a:r>
              <a:rPr lang="en-US" sz="2200" b="1" dirty="0">
                <a:solidFill>
                  <a:srgbClr val="0070C0"/>
                </a:solidFill>
                <a:latin typeface="+mj-lt"/>
              </a:rPr>
              <a:t>Common Audit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Service.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pPr marL="973159" lvl="3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0070C0"/>
              </a:solidFill>
              <a:latin typeface="+mj-lt"/>
            </a:endParaRPr>
          </a:p>
          <a:p>
            <a:pPr marL="973159" lvl="3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Preparatory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files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in H2020 ex-post audits can be </a:t>
            </a:r>
            <a:r>
              <a:rPr lang="en-US" sz="2200" b="1" dirty="0">
                <a:solidFill>
                  <a:srgbClr val="0070C0"/>
                </a:solidFill>
                <a:latin typeface="+mj-lt"/>
              </a:rPr>
              <a:t>time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consuming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. </a:t>
            </a: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70C0"/>
              </a:solidFill>
              <a:latin typeface="+mj-lt"/>
            </a:endParaRPr>
          </a:p>
          <a:p>
            <a:pPr marL="973159" lvl="3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</a:rPr>
              <a:t>Certificate on Financial Statements (CFS): </a:t>
            </a:r>
            <a:r>
              <a:rPr lang="en-US" sz="2200" dirty="0">
                <a:solidFill>
                  <a:srgbClr val="0070C0"/>
                </a:solidFill>
              </a:rPr>
              <a:t>external auditors </a:t>
            </a:r>
            <a:r>
              <a:rPr lang="en-US" sz="2200" dirty="0" smtClean="0">
                <a:solidFill>
                  <a:srgbClr val="0070C0"/>
                </a:solidFill>
              </a:rPr>
              <a:t>may not have the </a:t>
            </a:r>
            <a:r>
              <a:rPr lang="en-US" sz="2200" b="1" dirty="0" smtClean="0">
                <a:solidFill>
                  <a:srgbClr val="0070C0"/>
                </a:solidFill>
              </a:rPr>
              <a:t>specialized knowledge</a:t>
            </a:r>
            <a:r>
              <a:rPr lang="en-US" sz="2200" dirty="0" smtClean="0">
                <a:solidFill>
                  <a:srgbClr val="0070C0"/>
                </a:solidFill>
              </a:rPr>
              <a:t> needed for H2020 </a:t>
            </a:r>
            <a:r>
              <a:rPr lang="en-US" sz="2200" dirty="0">
                <a:solidFill>
                  <a:srgbClr val="0070C0"/>
                </a:solidFill>
              </a:rPr>
              <a:t>projects. </a:t>
            </a:r>
            <a:endParaRPr lang="en-US" sz="2200" dirty="0" smtClean="0">
              <a:solidFill>
                <a:srgbClr val="0070C0"/>
              </a:solidFill>
            </a:endParaRP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70C0"/>
              </a:solidFill>
            </a:endParaRPr>
          </a:p>
          <a:p>
            <a:pPr marL="973159" lvl="3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</a:rPr>
              <a:t>The </a:t>
            </a:r>
            <a:r>
              <a:rPr lang="en-US" sz="2200" dirty="0">
                <a:solidFill>
                  <a:srgbClr val="0070C0"/>
                </a:solidFill>
              </a:rPr>
              <a:t>calculation of personnel costs can be </a:t>
            </a:r>
            <a:r>
              <a:rPr lang="en-US" sz="2200" b="1" dirty="0">
                <a:solidFill>
                  <a:srgbClr val="0070C0"/>
                </a:solidFill>
              </a:rPr>
              <a:t>complex and time </a:t>
            </a:r>
            <a:r>
              <a:rPr lang="en-US" sz="2200" b="1" dirty="0" smtClean="0">
                <a:solidFill>
                  <a:srgbClr val="0070C0"/>
                </a:solidFill>
              </a:rPr>
              <a:t>consuming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70C0"/>
              </a:solidFill>
            </a:endParaRPr>
          </a:p>
          <a:p>
            <a:pPr marL="973159" lvl="3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</a:rPr>
              <a:t>Disproportionate audit effort on costs categories with low participation in the overall budget (e.g. travel costs and subsistence).</a:t>
            </a: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0070C0"/>
              </a:solidFill>
            </a:endParaRPr>
          </a:p>
          <a:p>
            <a:pPr marL="973159" lvl="3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70C0"/>
                </a:solidFill>
              </a:rPr>
              <a:t>LRI &amp; </a:t>
            </a:r>
            <a:r>
              <a:rPr lang="en-US" sz="2200" b="1" dirty="0" err="1">
                <a:solidFill>
                  <a:srgbClr val="0070C0"/>
                </a:solidFill>
              </a:rPr>
              <a:t>CoMUC</a:t>
            </a:r>
            <a:r>
              <a:rPr lang="en-US" sz="2200" b="1" dirty="0">
                <a:solidFill>
                  <a:srgbClr val="0070C0"/>
                </a:solidFill>
              </a:rPr>
              <a:t>: </a:t>
            </a:r>
            <a:r>
              <a:rPr lang="en-US" sz="2200" b="1" dirty="0" smtClean="0">
                <a:solidFill>
                  <a:srgbClr val="0070C0"/>
                </a:solidFill>
              </a:rPr>
              <a:t>too </a:t>
            </a:r>
            <a:r>
              <a:rPr lang="en-US" sz="2200" b="1" dirty="0">
                <a:solidFill>
                  <a:srgbClr val="0070C0"/>
                </a:solidFill>
              </a:rPr>
              <a:t>long procedures</a:t>
            </a:r>
            <a:r>
              <a:rPr lang="en-US" sz="2200" dirty="0">
                <a:solidFill>
                  <a:srgbClr val="0070C0"/>
                </a:solidFill>
              </a:rPr>
              <a:t>.</a:t>
            </a:r>
          </a:p>
          <a:p>
            <a:pPr marL="973159" lvl="3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+mj-lt"/>
              <a:buAutoNum type="alphaLcParenR"/>
            </a:pP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17453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Ex-post controls in H2020 – The Feedback 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504063" fontAlgn="auto">
              <a:spcBef>
                <a:spcPts val="1323"/>
              </a:spcBef>
              <a:spcAft>
                <a:spcPts val="662"/>
              </a:spcAft>
            </a:pPr>
            <a:endParaRPr lang="fr-BE" sz="1985" dirty="0">
              <a:solidFill>
                <a:srgbClr val="0E4194"/>
              </a:solidFill>
            </a:endParaRPr>
          </a:p>
          <a:p>
            <a:pPr algn="just" defTabSz="504063" fontAlgn="auto">
              <a:spcBef>
                <a:spcPts val="1323"/>
              </a:spcBef>
              <a:spcAft>
                <a:spcPts val="662"/>
              </a:spcAft>
              <a:buNone/>
            </a:pPr>
            <a:endParaRPr lang="en-US" sz="2169" b="1" dirty="0" smtClean="0"/>
          </a:p>
          <a:p>
            <a:pPr algn="just" defTabSz="504063" fontAlgn="auto">
              <a:spcBef>
                <a:spcPts val="1323"/>
              </a:spcBef>
              <a:spcAft>
                <a:spcPts val="662"/>
              </a:spcAft>
              <a:buNone/>
            </a:pPr>
            <a:r>
              <a:rPr lang="en-US" sz="2800" b="1" dirty="0"/>
              <a:t>Systems and </a:t>
            </a:r>
            <a:r>
              <a:rPr lang="en-GB" sz="2800" b="1" dirty="0" smtClean="0"/>
              <a:t>Processes</a:t>
            </a:r>
            <a:r>
              <a:rPr lang="en-US" sz="2800" b="1" dirty="0" smtClean="0"/>
              <a:t> </a:t>
            </a:r>
            <a:r>
              <a:rPr lang="en-US" sz="2800" b="1" dirty="0"/>
              <a:t>Audit (SPA)</a:t>
            </a:r>
          </a:p>
          <a:p>
            <a:pPr algn="just" defTabSz="504063" fontAlgn="auto">
              <a:spcBef>
                <a:spcPts val="1323"/>
              </a:spcBef>
              <a:spcAft>
                <a:spcPts val="662"/>
              </a:spcAft>
              <a:buNone/>
            </a:pPr>
            <a:endParaRPr lang="en-US" sz="2800" b="1" dirty="0" smtClean="0"/>
          </a:p>
          <a:p>
            <a:pPr algn="just" defTabSz="504063" fontAlgn="auto">
              <a:spcBef>
                <a:spcPts val="1323"/>
              </a:spcBef>
              <a:spcAft>
                <a:spcPts val="662"/>
              </a:spcAft>
              <a:buNone/>
            </a:pPr>
            <a:r>
              <a:rPr lang="en-US" sz="2800" b="1" dirty="0" smtClean="0"/>
              <a:t>Wider cross-reliance on audits and assessments</a:t>
            </a:r>
          </a:p>
          <a:p>
            <a:pPr algn="just" defTabSz="504063" fontAlgn="auto">
              <a:spcBef>
                <a:spcPts val="1323"/>
              </a:spcBef>
              <a:spcAft>
                <a:spcPts val="662"/>
              </a:spcAft>
              <a:buNone/>
            </a:pPr>
            <a:endParaRPr lang="en-US" sz="2169" b="1" dirty="0" smtClean="0"/>
          </a:p>
          <a:p>
            <a:pPr algn="just" defTabSz="504063" fontAlgn="auto">
              <a:spcBef>
                <a:spcPts val="1323"/>
              </a:spcBef>
              <a:spcAft>
                <a:spcPts val="662"/>
              </a:spcAft>
              <a:buNone/>
            </a:pPr>
            <a:endParaRPr lang="en-US" sz="2169" b="1" dirty="0"/>
          </a:p>
          <a:p>
            <a:pPr algn="just" defTabSz="504063" fontAlgn="auto">
              <a:spcBef>
                <a:spcPts val="1323"/>
              </a:spcBef>
              <a:spcAft>
                <a:spcPts val="662"/>
              </a:spcAft>
              <a:buNone/>
            </a:pPr>
            <a:endParaRPr lang="en-GB" sz="2169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3. Horizon Europe: the novelties in audit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84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10252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3.System and Process Audit (1/2)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91231-EF57-4556-BFB8-981CC8689652}"/>
              </a:ext>
            </a:extLst>
          </p:cNvPr>
          <p:cNvSpPr/>
          <p:nvPr/>
        </p:nvSpPr>
        <p:spPr>
          <a:xfrm>
            <a:off x="370279" y="966785"/>
            <a:ext cx="9944973" cy="5838182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8767" tIns="158767" rIns="158767" rtlCol="0" anchor="t"/>
          <a:lstStyle/>
          <a:p>
            <a:pPr algn="ctr" defTabSz="504063" fontAlgn="auto">
              <a:spcBef>
                <a:spcPts val="1323"/>
              </a:spcBef>
              <a:spcAft>
                <a:spcPts val="662"/>
              </a:spcAft>
              <a:defRPr/>
            </a:pPr>
            <a:r>
              <a:rPr lang="fr-BE" sz="2646" dirty="0" err="1">
                <a:solidFill>
                  <a:srgbClr val="0E4194"/>
                </a:solidFill>
                <a:latin typeface="Arial"/>
              </a:rPr>
              <a:t>What</a:t>
            </a:r>
            <a:r>
              <a:rPr lang="fr-BE" sz="2646" dirty="0">
                <a:solidFill>
                  <a:srgbClr val="0E4194"/>
                </a:solidFill>
                <a:latin typeface="Arial"/>
              </a:rPr>
              <a:t> </a:t>
            </a:r>
            <a:r>
              <a:rPr lang="fr-BE" sz="2646" dirty="0" err="1">
                <a:solidFill>
                  <a:srgbClr val="0E4194"/>
                </a:solidFill>
                <a:latin typeface="Arial"/>
              </a:rPr>
              <a:t>is</a:t>
            </a:r>
            <a:r>
              <a:rPr lang="fr-BE" sz="2646" dirty="0">
                <a:solidFill>
                  <a:srgbClr val="0E4194"/>
                </a:solidFill>
                <a:latin typeface="Arial"/>
              </a:rPr>
              <a:t> </a:t>
            </a:r>
            <a:r>
              <a:rPr lang="fr-BE" sz="2646" dirty="0" smtClean="0">
                <a:solidFill>
                  <a:srgbClr val="0E4194"/>
                </a:solidFill>
                <a:latin typeface="Arial"/>
              </a:rPr>
              <a:t>a </a:t>
            </a:r>
            <a:r>
              <a:rPr lang="fr-BE" sz="2646" dirty="0">
                <a:solidFill>
                  <a:srgbClr val="0E4194"/>
                </a:solidFill>
                <a:latin typeface="Arial"/>
              </a:rPr>
              <a:t>SPA ?</a:t>
            </a:r>
            <a:endParaRPr lang="fr-BE" sz="2205" b="0" i="1" dirty="0">
              <a:solidFill>
                <a:srgbClr val="78BAEB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80" y="1764407"/>
            <a:ext cx="9302015" cy="464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357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10252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System and Process audit (2/2)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43453" y="1476375"/>
            <a:ext cx="9891395" cy="4589165"/>
          </a:xfrm>
          <a:prstGeom prst="rect">
            <a:avLst/>
          </a:prstGeom>
        </p:spPr>
        <p:txBody>
          <a:bodyPr/>
          <a:lstStyle/>
          <a:p>
            <a:pPr defTabSz="504063" fontAlgn="auto">
              <a:spcBef>
                <a:spcPts val="1323"/>
              </a:spcBef>
              <a:spcAft>
                <a:spcPts val="662"/>
              </a:spcAft>
            </a:pPr>
            <a:r>
              <a:rPr lang="fr-BE" sz="1985" b="1" u="sng" dirty="0" smtClean="0">
                <a:solidFill>
                  <a:srgbClr val="0E4194"/>
                </a:solidFill>
              </a:rPr>
              <a:t>Objectives</a:t>
            </a:r>
            <a:endParaRPr lang="fr-BE" sz="1985" b="1" u="sng" dirty="0">
              <a:solidFill>
                <a:srgbClr val="0E4194"/>
              </a:solidFill>
            </a:endParaRPr>
          </a:p>
          <a:p>
            <a:pPr marL="342900" indent="-342900" defTabSz="504063" fontAlgn="auto">
              <a:spcBef>
                <a:spcPts val="1323"/>
              </a:spcBef>
              <a:spcAft>
                <a:spcPts val="662"/>
              </a:spcAft>
            </a:pPr>
            <a:r>
              <a:rPr lang="fr-BE" sz="1985" dirty="0" smtClean="0">
                <a:solidFill>
                  <a:srgbClr val="0E4194"/>
                </a:solidFill>
              </a:rPr>
              <a:t>- </a:t>
            </a:r>
            <a:r>
              <a:rPr lang="fr-BE" sz="1985" dirty="0" err="1" smtClean="0">
                <a:solidFill>
                  <a:srgbClr val="0E4194"/>
                </a:solidFill>
              </a:rPr>
              <a:t>Reduced</a:t>
            </a:r>
            <a:r>
              <a:rPr lang="fr-BE" sz="1985" dirty="0" smtClean="0">
                <a:solidFill>
                  <a:srgbClr val="0E4194"/>
                </a:solidFill>
              </a:rPr>
              <a:t> </a:t>
            </a:r>
            <a:r>
              <a:rPr lang="fr-BE" sz="1985" dirty="0">
                <a:solidFill>
                  <a:srgbClr val="0E4194"/>
                </a:solidFill>
              </a:rPr>
              <a:t>administrative </a:t>
            </a:r>
            <a:r>
              <a:rPr lang="fr-BE" sz="1985" dirty="0" err="1">
                <a:solidFill>
                  <a:srgbClr val="0E4194"/>
                </a:solidFill>
              </a:rPr>
              <a:t>burden</a:t>
            </a:r>
            <a:r>
              <a:rPr lang="fr-BE" sz="1985" dirty="0">
                <a:solidFill>
                  <a:srgbClr val="0E4194"/>
                </a:solidFill>
              </a:rPr>
              <a:t>;</a:t>
            </a:r>
          </a:p>
          <a:p>
            <a:pPr marL="342900" indent="-342900" defTabSz="504063" fontAlgn="auto">
              <a:spcBef>
                <a:spcPts val="1323"/>
              </a:spcBef>
              <a:spcAft>
                <a:spcPts val="662"/>
              </a:spcAft>
            </a:pPr>
            <a:r>
              <a:rPr lang="fr-BE" sz="1985" dirty="0" smtClean="0">
                <a:solidFill>
                  <a:srgbClr val="0E4194"/>
                </a:solidFill>
              </a:rPr>
              <a:t>- </a:t>
            </a:r>
            <a:r>
              <a:rPr lang="fr-BE" sz="1985" dirty="0" err="1" smtClean="0">
                <a:solidFill>
                  <a:srgbClr val="0E4194"/>
                </a:solidFill>
              </a:rPr>
              <a:t>Less</a:t>
            </a:r>
            <a:r>
              <a:rPr lang="fr-BE" sz="1985" dirty="0" smtClean="0">
                <a:solidFill>
                  <a:srgbClr val="0E4194"/>
                </a:solidFill>
              </a:rPr>
              <a:t> </a:t>
            </a:r>
            <a:r>
              <a:rPr lang="fr-BE" sz="1985" dirty="0">
                <a:solidFill>
                  <a:srgbClr val="0E4194"/>
                </a:solidFill>
              </a:rPr>
              <a:t>but more </a:t>
            </a:r>
            <a:r>
              <a:rPr lang="fr-BE" sz="1985" dirty="0" err="1">
                <a:solidFill>
                  <a:srgbClr val="0E4194"/>
                </a:solidFill>
              </a:rPr>
              <a:t>focused</a:t>
            </a:r>
            <a:r>
              <a:rPr lang="fr-BE" sz="1985" dirty="0">
                <a:solidFill>
                  <a:srgbClr val="0E4194"/>
                </a:solidFill>
              </a:rPr>
              <a:t> audits;</a:t>
            </a:r>
          </a:p>
          <a:p>
            <a:pPr marL="342900" indent="-342900" defTabSz="504063" fontAlgn="auto">
              <a:spcBef>
                <a:spcPts val="1323"/>
              </a:spcBef>
              <a:spcAft>
                <a:spcPts val="662"/>
              </a:spcAft>
            </a:pPr>
            <a:r>
              <a:rPr lang="fr-BE" sz="1985" dirty="0" smtClean="0">
                <a:solidFill>
                  <a:srgbClr val="0E4194"/>
                </a:solidFill>
              </a:rPr>
              <a:t>- </a:t>
            </a:r>
            <a:r>
              <a:rPr lang="fr-BE" sz="1985" dirty="0" err="1" smtClean="0">
                <a:solidFill>
                  <a:srgbClr val="0E4194"/>
                </a:solidFill>
              </a:rPr>
              <a:t>Reliance</a:t>
            </a:r>
            <a:r>
              <a:rPr lang="fr-BE" sz="1985" dirty="0" smtClean="0">
                <a:solidFill>
                  <a:srgbClr val="0E4194"/>
                </a:solidFill>
              </a:rPr>
              <a:t> </a:t>
            </a:r>
            <a:r>
              <a:rPr lang="fr-BE" sz="1985" dirty="0">
                <a:solidFill>
                  <a:srgbClr val="0E4194"/>
                </a:solidFill>
              </a:rPr>
              <a:t>on the </a:t>
            </a:r>
            <a:r>
              <a:rPr lang="fr-BE" sz="1985" dirty="0" err="1">
                <a:solidFill>
                  <a:srgbClr val="0E4194"/>
                </a:solidFill>
              </a:rPr>
              <a:t>internal</a:t>
            </a:r>
            <a:r>
              <a:rPr lang="fr-BE" sz="1985" dirty="0">
                <a:solidFill>
                  <a:srgbClr val="0E4194"/>
                </a:solidFill>
              </a:rPr>
              <a:t> control system of the </a:t>
            </a:r>
            <a:r>
              <a:rPr lang="fr-BE" sz="1985" dirty="0" err="1">
                <a:solidFill>
                  <a:srgbClr val="0E4194"/>
                </a:solidFill>
              </a:rPr>
              <a:t>beneficiary</a:t>
            </a:r>
            <a:r>
              <a:rPr lang="fr-BE" sz="1985" dirty="0">
                <a:solidFill>
                  <a:srgbClr val="0E4194"/>
                </a:solidFill>
              </a:rPr>
              <a:t>  (</a:t>
            </a:r>
            <a:r>
              <a:rPr lang="fr-BE" sz="1985" dirty="0" err="1">
                <a:solidFill>
                  <a:srgbClr val="0E4194"/>
                </a:solidFill>
              </a:rPr>
              <a:t>prevent</a:t>
            </a:r>
            <a:r>
              <a:rPr lang="fr-BE" sz="1985" dirty="0">
                <a:solidFill>
                  <a:srgbClr val="0E4194"/>
                </a:solidFill>
              </a:rPr>
              <a:t> and </a:t>
            </a:r>
            <a:r>
              <a:rPr lang="fr-BE" sz="1985" dirty="0" err="1">
                <a:solidFill>
                  <a:srgbClr val="0E4194"/>
                </a:solidFill>
              </a:rPr>
              <a:t>detect</a:t>
            </a:r>
            <a:r>
              <a:rPr lang="fr-BE" sz="1985" dirty="0">
                <a:solidFill>
                  <a:srgbClr val="0E4194"/>
                </a:solidFill>
              </a:rPr>
              <a:t> </a:t>
            </a:r>
            <a:r>
              <a:rPr lang="fr-BE" sz="1985" dirty="0" err="1" smtClean="0">
                <a:solidFill>
                  <a:srgbClr val="0E4194"/>
                </a:solidFill>
              </a:rPr>
              <a:t>errors</a:t>
            </a:r>
            <a:r>
              <a:rPr lang="fr-BE" sz="1985" dirty="0" smtClean="0">
                <a:solidFill>
                  <a:srgbClr val="0E4194"/>
                </a:solidFill>
              </a:rPr>
              <a:t>)</a:t>
            </a:r>
            <a:endParaRPr lang="fr-BE" sz="1985" dirty="0">
              <a:solidFill>
                <a:srgbClr val="0E4194"/>
              </a:solidFill>
            </a:endParaRPr>
          </a:p>
          <a:p>
            <a:pPr defTabSz="504063" fontAlgn="auto">
              <a:spcBef>
                <a:spcPts val="1323"/>
              </a:spcBef>
              <a:spcAft>
                <a:spcPts val="662"/>
              </a:spcAft>
            </a:pPr>
            <a:endParaRPr lang="fr-BE" sz="1985" dirty="0">
              <a:solidFill>
                <a:srgbClr val="0E4194"/>
              </a:solidFill>
            </a:endParaRPr>
          </a:p>
          <a:p>
            <a:pPr defTabSz="504063" fontAlgn="auto">
              <a:spcBef>
                <a:spcPts val="1323"/>
              </a:spcBef>
              <a:spcAft>
                <a:spcPts val="662"/>
              </a:spcAft>
            </a:pPr>
            <a:r>
              <a:rPr lang="fr-BE" sz="1985" b="1" u="sng" dirty="0" err="1">
                <a:solidFill>
                  <a:srgbClr val="0E4194"/>
                </a:solidFill>
              </a:rPr>
              <a:t>C</a:t>
            </a:r>
            <a:r>
              <a:rPr lang="fr-BE" sz="1985" b="1" u="sng" dirty="0" err="1" smtClean="0">
                <a:solidFill>
                  <a:srgbClr val="0E4194"/>
                </a:solidFill>
              </a:rPr>
              <a:t>onsequences</a:t>
            </a:r>
            <a:endParaRPr lang="fr-BE" sz="1985" b="1" u="sng" dirty="0">
              <a:solidFill>
                <a:srgbClr val="0E4194"/>
              </a:solidFill>
            </a:endParaRPr>
          </a:p>
          <a:p>
            <a:pPr marL="342900" indent="-342900" defTabSz="504063" fontAlgn="auto">
              <a:spcBef>
                <a:spcPts val="1323"/>
              </a:spcBef>
              <a:spcAft>
                <a:spcPts val="662"/>
              </a:spcAft>
            </a:pPr>
            <a:r>
              <a:rPr lang="fr-BE" sz="1985" dirty="0" smtClean="0">
                <a:solidFill>
                  <a:srgbClr val="0E4194"/>
                </a:solidFill>
              </a:rPr>
              <a:t>- Timing </a:t>
            </a:r>
            <a:r>
              <a:rPr lang="fr-BE" sz="1985" dirty="0">
                <a:solidFill>
                  <a:srgbClr val="0E4194"/>
                </a:solidFill>
              </a:rPr>
              <a:t>of the </a:t>
            </a:r>
            <a:r>
              <a:rPr lang="fr-BE" sz="1985" dirty="0" smtClean="0">
                <a:solidFill>
                  <a:srgbClr val="0E4194"/>
                </a:solidFill>
              </a:rPr>
              <a:t>SPA (</a:t>
            </a:r>
            <a:r>
              <a:rPr lang="fr-BE" sz="1985" dirty="0" err="1" smtClean="0">
                <a:solidFill>
                  <a:srgbClr val="0E4194"/>
                </a:solidFill>
              </a:rPr>
              <a:t>with</a:t>
            </a:r>
            <a:r>
              <a:rPr lang="fr-BE" sz="1985" dirty="0" smtClean="0">
                <a:solidFill>
                  <a:srgbClr val="0E4194"/>
                </a:solidFill>
              </a:rPr>
              <a:t> first audit)</a:t>
            </a:r>
            <a:endParaRPr lang="fr-BE" sz="1985" dirty="0">
              <a:solidFill>
                <a:srgbClr val="0E4194"/>
              </a:solidFill>
            </a:endParaRPr>
          </a:p>
          <a:p>
            <a:pPr marL="342900" indent="-342900" defTabSz="504063" fontAlgn="auto">
              <a:spcBef>
                <a:spcPts val="1323"/>
              </a:spcBef>
              <a:spcAft>
                <a:spcPts val="662"/>
              </a:spcAft>
            </a:pPr>
            <a:r>
              <a:rPr lang="fr-BE" sz="1985" dirty="0" smtClean="0">
                <a:solidFill>
                  <a:srgbClr val="0E4194"/>
                </a:solidFill>
              </a:rPr>
              <a:t>- Future audits </a:t>
            </a:r>
            <a:r>
              <a:rPr lang="fr-BE" sz="1985" dirty="0" err="1" smtClean="0">
                <a:solidFill>
                  <a:srgbClr val="0E4194"/>
                </a:solidFill>
              </a:rPr>
              <a:t>after</a:t>
            </a:r>
            <a:r>
              <a:rPr lang="fr-BE" sz="1985" dirty="0" smtClean="0">
                <a:solidFill>
                  <a:srgbClr val="0E4194"/>
                </a:solidFill>
              </a:rPr>
              <a:t> SPA (</a:t>
            </a:r>
            <a:r>
              <a:rPr lang="fr-BE" sz="1985" dirty="0" err="1" smtClean="0">
                <a:solidFill>
                  <a:srgbClr val="0E4194"/>
                </a:solidFill>
              </a:rPr>
              <a:t>less</a:t>
            </a:r>
            <a:r>
              <a:rPr lang="fr-BE" sz="1985" dirty="0" smtClean="0">
                <a:solidFill>
                  <a:srgbClr val="0E4194"/>
                </a:solidFill>
              </a:rPr>
              <a:t> intensive audits, </a:t>
            </a:r>
            <a:r>
              <a:rPr lang="fr-BE" sz="1985" dirty="0" err="1" smtClean="0">
                <a:solidFill>
                  <a:srgbClr val="0E4194"/>
                </a:solidFill>
              </a:rPr>
              <a:t>less</a:t>
            </a:r>
            <a:r>
              <a:rPr lang="fr-BE" sz="1985" dirty="0" smtClean="0">
                <a:solidFill>
                  <a:srgbClr val="0E4194"/>
                </a:solidFill>
              </a:rPr>
              <a:t> intensive CFS)</a:t>
            </a:r>
            <a:endParaRPr lang="fr-BE" sz="1985" dirty="0">
              <a:solidFill>
                <a:srgbClr val="0E4194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8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10252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en-US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Cross reliance(1/2</a:t>
            </a:r>
            <a:r>
              <a:rPr lang="en-US" sz="3000" dirty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91231-EF57-4556-BFB8-981CC8689652}"/>
              </a:ext>
            </a:extLst>
          </p:cNvPr>
          <p:cNvSpPr/>
          <p:nvPr/>
        </p:nvSpPr>
        <p:spPr>
          <a:xfrm>
            <a:off x="594172" y="827088"/>
            <a:ext cx="8971724" cy="1655472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FBA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8767" tIns="158767" rIns="158767" rtlCol="0" anchor="t"/>
          <a:lstStyle/>
          <a:p>
            <a:pPr marL="0" lvl="1" indent="0" algn="just" defTabSz="1008126">
              <a:spcAft>
                <a:spcPts val="1323"/>
              </a:spcAft>
              <a:buClr>
                <a:srgbClr val="000000"/>
              </a:buClr>
              <a:tabLst>
                <a:tab pos="0" algn="l"/>
              </a:tabLst>
              <a:defRPr/>
            </a:pPr>
            <a:r>
              <a:rPr lang="en-IE" sz="1985" dirty="0">
                <a:solidFill>
                  <a:srgbClr val="3333C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Simplified audit and control system:</a:t>
            </a:r>
            <a:endParaRPr lang="en-IE" sz="198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985" b="0" dirty="0">
              <a:solidFill>
                <a:srgbClr val="404A52"/>
              </a:solidFill>
              <a:latin typeface="Arial"/>
            </a:endParaRP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964FAAA9-1E64-490D-88BA-3C5BACE38B4E}"/>
              </a:ext>
            </a:extLst>
          </p:cNvPr>
          <p:cNvGrpSpPr/>
          <p:nvPr/>
        </p:nvGrpSpPr>
        <p:grpSpPr>
          <a:xfrm>
            <a:off x="810196" y="1332359"/>
            <a:ext cx="8213679" cy="1041175"/>
            <a:chOff x="795112" y="1167867"/>
            <a:chExt cx="7360369" cy="882030"/>
          </a:xfrm>
        </p:grpSpPr>
        <p:sp>
          <p:nvSpPr>
            <p:cNvPr id="9" name="Pentagon 11">
              <a:extLst>
                <a:ext uri="{FF2B5EF4-FFF2-40B4-BE49-F238E27FC236}">
                  <a16:creationId xmlns:a16="http://schemas.microsoft.com/office/drawing/2014/main" id="{364070A1-E072-4C6F-8750-69FA24685CC9}"/>
                </a:ext>
              </a:extLst>
            </p:cNvPr>
            <p:cNvSpPr/>
            <p:nvPr/>
          </p:nvSpPr>
          <p:spPr bwMode="auto">
            <a:xfrm>
              <a:off x="795112" y="1167867"/>
              <a:ext cx="2608058" cy="836571"/>
            </a:xfrm>
            <a:prstGeom prst="homePlate">
              <a:avLst/>
            </a:prstGeom>
            <a:solidFill>
              <a:srgbClr val="FBA900"/>
            </a:solidFill>
            <a:ln>
              <a:noFill/>
            </a:ln>
            <a:effectLst/>
            <a:extLst/>
          </p:spPr>
          <p:txBody>
            <a:bodyPr vert="horz" wrap="square" lIns="100817" tIns="50408" rIns="100817" bIns="5040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3500" defTabSz="1008126">
                <a:defRPr/>
              </a:pPr>
              <a:r>
                <a:rPr lang="en-GB" sz="2205" dirty="0">
                  <a:solidFill>
                    <a:srgbClr val="FFFFFF"/>
                  </a:solidFill>
                  <a:latin typeface="Arial"/>
                  <a:ea typeface="Verdana" panose="020B0604030504040204" pitchFamily="34" charset="0"/>
                  <a:cs typeface="Verdana" panose="020B0604030504040204" pitchFamily="34" charset="0"/>
                </a:rPr>
                <a:t>Key features</a:t>
              </a: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AA8CEFE3-62CB-443C-AC49-9D10541569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44857" y="1213326"/>
              <a:ext cx="5110624" cy="836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0817" tIns="50408" rIns="100817" bIns="50408" numCol="1" anchor="ctr" anchorCtr="0" compatLnSpc="1">
              <a:prstTxWarp prst="textNoShape">
                <a:avLst/>
              </a:prstTxWarp>
            </a:bodyPr>
            <a:lstStyle>
              <a:lvl1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694837" lvl="1" indent="-301038" defTabSz="1008126" fontAlgn="t">
                <a:spcBef>
                  <a:spcPts val="0"/>
                </a:spcBef>
                <a:spcAft>
                  <a:spcPts val="662"/>
                </a:spcAft>
                <a:buClr>
                  <a:srgbClr val="0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985" dirty="0">
                  <a:solidFill>
                    <a:srgbClr val="3333CC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Combined reviews</a:t>
              </a:r>
            </a:p>
            <a:p>
              <a:pPr marL="694837" lvl="1" indent="-301038" defTabSz="1008126" fontAlgn="t">
                <a:spcBef>
                  <a:spcPts val="0"/>
                </a:spcBef>
                <a:spcAft>
                  <a:spcPts val="662"/>
                </a:spcAft>
                <a:buClr>
                  <a:srgbClr val="0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985" dirty="0">
                  <a:solidFill>
                    <a:srgbClr val="3333CC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Single audit principle for joint funding</a:t>
              </a:r>
            </a:p>
            <a:p>
              <a:pPr marL="694837" lvl="1" indent="-301038" defTabSz="1008126" fontAlgn="t">
                <a:spcBef>
                  <a:spcPts val="0"/>
                </a:spcBef>
                <a:spcAft>
                  <a:spcPts val="662"/>
                </a:spcAft>
                <a:buClr>
                  <a:srgbClr val="0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985" dirty="0">
                  <a:solidFill>
                    <a:srgbClr val="3333CC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Possibility for enhanced cross-reliance </a:t>
              </a: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57877213"/>
              </p:ext>
            </p:extLst>
          </p:nvPr>
        </p:nvGraphicFramePr>
        <p:xfrm>
          <a:off x="634073" y="2536221"/>
          <a:ext cx="8891921" cy="309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Down Arrow 11"/>
          <p:cNvSpPr/>
          <p:nvPr/>
        </p:nvSpPr>
        <p:spPr>
          <a:xfrm>
            <a:off x="4557142" y="5638981"/>
            <a:ext cx="679384" cy="452367"/>
          </a:xfrm>
          <a:prstGeom prst="downArrow">
            <a:avLst/>
          </a:prstGeom>
          <a:solidFill>
            <a:srgbClr val="FBA9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985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0535" y="6156895"/>
            <a:ext cx="8855361" cy="476353"/>
          </a:xfrm>
          <a:custGeom>
            <a:avLst/>
            <a:gdLst>
              <a:gd name="connsiteX0" fmla="*/ 0 w 8208912"/>
              <a:gd name="connsiteY0" fmla="*/ 0 h 668901"/>
              <a:gd name="connsiteX1" fmla="*/ 8208912 w 8208912"/>
              <a:gd name="connsiteY1" fmla="*/ 0 h 668901"/>
              <a:gd name="connsiteX2" fmla="*/ 8208912 w 8208912"/>
              <a:gd name="connsiteY2" fmla="*/ 668901 h 668901"/>
              <a:gd name="connsiteX3" fmla="*/ 0 w 8208912"/>
              <a:gd name="connsiteY3" fmla="*/ 668901 h 668901"/>
              <a:gd name="connsiteX4" fmla="*/ 0 w 8208912"/>
              <a:gd name="connsiteY4" fmla="*/ 0 h 6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668901">
                <a:moveTo>
                  <a:pt x="0" y="0"/>
                </a:moveTo>
                <a:lnTo>
                  <a:pt x="8208912" y="0"/>
                </a:lnTo>
                <a:lnTo>
                  <a:pt x="8208912" y="668901"/>
                </a:lnTo>
                <a:lnTo>
                  <a:pt x="0" y="6689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191" tIns="188191" rIns="188191" bIns="188191" numCol="1" spcCol="1270" anchor="ctr" anchorCtr="0">
            <a:noAutofit/>
          </a:bodyPr>
          <a:lstStyle/>
          <a:p>
            <a:pPr algn="ctr" defTabSz="1176147">
              <a:lnSpc>
                <a:spcPct val="90000"/>
              </a:lnSpc>
              <a:spcAft>
                <a:spcPct val="35000"/>
              </a:spcAft>
              <a:defRPr/>
            </a:pPr>
            <a:r>
              <a:rPr lang="en-IE" sz="1985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en-IE" sz="1985" b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educed </a:t>
            </a:r>
            <a:r>
              <a:rPr lang="en-IE" sz="1985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audit burden for beneficiaries</a:t>
            </a:r>
            <a:endParaRPr lang="en-GB" sz="198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ight Arrow 14"/>
          <p:cNvSpPr/>
          <p:nvPr/>
        </p:nvSpPr>
        <p:spPr>
          <a:xfrm rot="19317978" flipH="1">
            <a:off x="9465941" y="800037"/>
            <a:ext cx="871599" cy="628557"/>
          </a:xfrm>
          <a:prstGeom prst="rightArrow">
            <a:avLst/>
          </a:prstGeom>
          <a:solidFill>
            <a:srgbClr val="FBA9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3" dirty="0">
                <a:solidFill>
                  <a:srgbClr val="FFFFFF"/>
                </a:solidFill>
                <a:latin typeface="Arial"/>
              </a:rPr>
              <a:t>NEW</a:t>
            </a:r>
            <a:endParaRPr lang="en-GB" sz="1103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0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10252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en-US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Cross reliance(2/2</a:t>
            </a:r>
            <a:r>
              <a:rPr lang="en-US" sz="3000" dirty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23857" y="1620391"/>
            <a:ext cx="9891395" cy="4589165"/>
          </a:xfrm>
          <a:prstGeom prst="rect">
            <a:avLst/>
          </a:prstGeom>
        </p:spPr>
        <p:txBody>
          <a:bodyPr/>
          <a:lstStyle/>
          <a:p>
            <a:pPr defTabSz="504063" fontAlgn="auto">
              <a:spcBef>
                <a:spcPts val="0"/>
              </a:spcBef>
              <a:spcAft>
                <a:spcPts val="0"/>
              </a:spcAft>
            </a:pPr>
            <a:r>
              <a:rPr lang="fr-BE" sz="2646" u="sng" dirty="0" err="1">
                <a:solidFill>
                  <a:srgbClr val="0E4194"/>
                </a:solidFill>
              </a:rPr>
              <a:t>Factors</a:t>
            </a:r>
            <a:r>
              <a:rPr lang="fr-BE" sz="2646" u="sng" dirty="0">
                <a:solidFill>
                  <a:srgbClr val="0E4194"/>
                </a:solidFill>
              </a:rPr>
              <a:t> of </a:t>
            </a:r>
            <a:r>
              <a:rPr lang="fr-BE" sz="2646" u="sng" dirty="0" err="1">
                <a:solidFill>
                  <a:srgbClr val="0E4194"/>
                </a:solidFill>
              </a:rPr>
              <a:t>success</a:t>
            </a:r>
            <a:endParaRPr lang="fr-BE" sz="2646" u="sng" dirty="0">
              <a:solidFill>
                <a:srgbClr val="0E4194"/>
              </a:solidFill>
            </a:endParaRPr>
          </a:p>
          <a:p>
            <a:pPr defTabSz="504063" fontAlgn="auto">
              <a:spcBef>
                <a:spcPts val="0"/>
              </a:spcBef>
              <a:spcAft>
                <a:spcPts val="0"/>
              </a:spcAft>
            </a:pPr>
            <a:endParaRPr lang="fr-BE" sz="2205" dirty="0">
              <a:solidFill>
                <a:srgbClr val="0E4194"/>
              </a:solidFill>
            </a:endParaRPr>
          </a:p>
          <a:p>
            <a:pPr marL="315039" indent="-315039" defTabSz="5040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205" dirty="0">
                <a:solidFill>
                  <a:srgbClr val="0E4194"/>
                </a:solidFill>
              </a:rPr>
              <a:t>Having "</a:t>
            </a:r>
            <a:r>
              <a:rPr lang="en-GB" sz="2205" dirty="0">
                <a:solidFill>
                  <a:srgbClr val="FBA900"/>
                </a:solidFill>
              </a:rPr>
              <a:t>conditions equivalent</a:t>
            </a:r>
            <a:r>
              <a:rPr lang="en-GB" sz="2205" dirty="0">
                <a:solidFill>
                  <a:srgbClr val="0E4194"/>
                </a:solidFill>
              </a:rPr>
              <a:t>" </a:t>
            </a:r>
            <a:r>
              <a:rPr lang="en-US" sz="2205" dirty="0">
                <a:solidFill>
                  <a:srgbClr val="0E4194"/>
                </a:solidFill>
              </a:rPr>
              <a:t>between EU </a:t>
            </a:r>
            <a:r>
              <a:rPr lang="en-US" sz="2205" dirty="0" err="1">
                <a:solidFill>
                  <a:srgbClr val="0E4194"/>
                </a:solidFill>
              </a:rPr>
              <a:t>programmes</a:t>
            </a:r>
            <a:r>
              <a:rPr lang="en-US" sz="2205" dirty="0">
                <a:solidFill>
                  <a:srgbClr val="0E4194"/>
                </a:solidFill>
              </a:rPr>
              <a:t> irrespectively of the management mode,</a:t>
            </a:r>
            <a:endParaRPr lang="en-GB" sz="2205" dirty="0">
              <a:solidFill>
                <a:srgbClr val="0E4194"/>
              </a:solidFill>
            </a:endParaRPr>
          </a:p>
          <a:p>
            <a:pPr marL="315039" indent="-315039" defTabSz="5040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BE" sz="2205" dirty="0">
              <a:solidFill>
                <a:srgbClr val="0E4194"/>
              </a:solidFill>
            </a:endParaRPr>
          </a:p>
          <a:p>
            <a:pPr marL="315039" indent="-315039" defTabSz="5040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5" dirty="0">
                <a:solidFill>
                  <a:srgbClr val="0E4194"/>
                </a:solidFill>
              </a:rPr>
              <a:t>Enhancement of </a:t>
            </a:r>
            <a:r>
              <a:rPr lang="en-US" sz="2205" dirty="0">
                <a:solidFill>
                  <a:srgbClr val="FBA900"/>
                </a:solidFill>
              </a:rPr>
              <a:t>corporate IT tools</a:t>
            </a:r>
            <a:r>
              <a:rPr lang="en-US" sz="2205" dirty="0">
                <a:solidFill>
                  <a:srgbClr val="0E4194"/>
                </a:solidFill>
              </a:rPr>
              <a:t>: </a:t>
            </a:r>
          </a:p>
          <a:p>
            <a:pPr marL="819102" lvl="1" indent="-315039" defTabSz="5040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5" dirty="0">
              <a:solidFill>
                <a:srgbClr val="0E4194"/>
              </a:solidFill>
            </a:endParaRPr>
          </a:p>
          <a:p>
            <a:pPr marL="378047" indent="-378047" defTabSz="5040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5" dirty="0">
                <a:solidFill>
                  <a:srgbClr val="0E4194"/>
                </a:solidFill>
              </a:rPr>
              <a:t>Taking into account international benchmarks</a:t>
            </a:r>
            <a:r>
              <a:rPr lang="en-US" sz="2205" dirty="0" smtClean="0">
                <a:solidFill>
                  <a:srgbClr val="0E4194"/>
                </a:solidFill>
              </a:rPr>
              <a:t>:</a:t>
            </a:r>
          </a:p>
          <a:p>
            <a:pPr marL="378047" indent="-378047" defTabSz="5040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205" dirty="0">
              <a:solidFill>
                <a:srgbClr val="0E4194"/>
              </a:solidFill>
            </a:endParaRPr>
          </a:p>
          <a:p>
            <a:pPr marL="882110" lvl="1" indent="-378047" defTabSz="5040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985" dirty="0">
                <a:solidFill>
                  <a:srgbClr val="FBA900"/>
                </a:solidFill>
              </a:rPr>
              <a:t>International Standard on Auditing (ISA)</a:t>
            </a:r>
          </a:p>
          <a:p>
            <a:pPr marL="882110" lvl="1" indent="-378047" defTabSz="5040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985" dirty="0">
                <a:solidFill>
                  <a:srgbClr val="FBA900"/>
                </a:solidFill>
              </a:rPr>
              <a:t>INTOSAI</a:t>
            </a:r>
          </a:p>
          <a:p>
            <a:pPr marL="882110" lvl="1" indent="-378047" defTabSz="5040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985" dirty="0">
                <a:solidFill>
                  <a:srgbClr val="FBA900"/>
                </a:solidFill>
              </a:rPr>
              <a:t>COSO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02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/>
          <p:cNvGrpSpPr>
            <a:grpSpLocks/>
          </p:cNvGrpSpPr>
          <p:nvPr/>
        </p:nvGrpSpPr>
        <p:grpSpPr bwMode="auto">
          <a:xfrm>
            <a:off x="-5775442" y="169828"/>
            <a:ext cx="14891626" cy="7907820"/>
            <a:chOff x="-5409489" y="-13197"/>
            <a:chExt cx="13505540" cy="7172427"/>
          </a:xfrm>
        </p:grpSpPr>
        <p:sp>
          <p:nvSpPr>
            <p:cNvPr id="33" name="Arc plein 32"/>
            <p:cNvSpPr/>
            <p:nvPr/>
          </p:nvSpPr>
          <p:spPr>
            <a:xfrm>
              <a:off x="-5409489" y="-13197"/>
              <a:ext cx="7172427" cy="7172427"/>
            </a:xfrm>
            <a:prstGeom prst="blockArc">
              <a:avLst>
                <a:gd name="adj1" fmla="val 18900000"/>
                <a:gd name="adj2" fmla="val 2700000"/>
                <a:gd name="adj3" fmla="val 301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orme libre 33"/>
            <p:cNvSpPr/>
            <p:nvPr/>
          </p:nvSpPr>
          <p:spPr>
            <a:xfrm>
              <a:off x="985360" y="1150957"/>
              <a:ext cx="7110691" cy="484262"/>
            </a:xfrm>
            <a:custGeom>
              <a:avLst/>
              <a:gdLst>
                <a:gd name="connsiteX0" fmla="*/ 0 w 7043894"/>
                <a:gd name="connsiteY0" fmla="*/ 0 h 484262"/>
                <a:gd name="connsiteX1" fmla="*/ 7043894 w 7043894"/>
                <a:gd name="connsiteY1" fmla="*/ 0 h 484262"/>
                <a:gd name="connsiteX2" fmla="*/ 7043894 w 7043894"/>
                <a:gd name="connsiteY2" fmla="*/ 484262 h 484262"/>
                <a:gd name="connsiteX3" fmla="*/ 0 w 7043894"/>
                <a:gd name="connsiteY3" fmla="*/ 484262 h 484262"/>
                <a:gd name="connsiteX4" fmla="*/ 0 w 7043894"/>
                <a:gd name="connsiteY4" fmla="*/ 0 h 48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3894" h="484262">
                  <a:moveTo>
                    <a:pt x="0" y="0"/>
                  </a:moveTo>
                  <a:lnTo>
                    <a:pt x="7043894" y="0"/>
                  </a:lnTo>
                  <a:lnTo>
                    <a:pt x="7043894" y="484262"/>
                  </a:lnTo>
                  <a:lnTo>
                    <a:pt x="0" y="48426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3800" tIns="70012" rIns="70012" bIns="70012" spcCol="1270" anchor="ctr"/>
            <a:lstStyle/>
            <a:p>
              <a:pPr defTabSz="122407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2000" dirty="0" smtClean="0">
                  <a:solidFill>
                    <a:srgbClr val="0F5494"/>
                  </a:solidFill>
                </a:rPr>
                <a:t>1. Introduction on Control</a:t>
              </a:r>
              <a:r>
                <a:rPr lang="en-IE" sz="2000" dirty="0">
                  <a:solidFill>
                    <a:srgbClr val="0F5494"/>
                  </a:solidFill>
                </a:rPr>
                <a:t>s</a:t>
              </a:r>
              <a:endParaRPr lang="fr-BE" sz="2000" dirty="0">
                <a:solidFill>
                  <a:srgbClr val="0F5494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682696" y="1090424"/>
              <a:ext cx="605328" cy="605328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24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720679" y="108518"/>
            <a:ext cx="2393773" cy="745838"/>
          </a:xfrm>
        </p:spPr>
        <p:txBody>
          <a:bodyPr/>
          <a:lstStyle/>
          <a:p>
            <a:pPr marL="0" indent="0">
              <a:buNone/>
            </a:pPr>
            <a:r>
              <a:rPr lang="fr-BE" altLang="en-US" dirty="0" smtClean="0"/>
              <a:t>Agenda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1891643" y="2388818"/>
            <a:ext cx="7224541" cy="533921"/>
          </a:xfrm>
          <a:custGeom>
            <a:avLst/>
            <a:gdLst>
              <a:gd name="connsiteX0" fmla="*/ 0 w 6365031"/>
              <a:gd name="connsiteY0" fmla="*/ 0 h 484262"/>
              <a:gd name="connsiteX1" fmla="*/ 6365031 w 6365031"/>
              <a:gd name="connsiteY1" fmla="*/ 0 h 484262"/>
              <a:gd name="connsiteX2" fmla="*/ 6365031 w 6365031"/>
              <a:gd name="connsiteY2" fmla="*/ 484262 h 484262"/>
              <a:gd name="connsiteX3" fmla="*/ 0 w 6365031"/>
              <a:gd name="connsiteY3" fmla="*/ 484262 h 484262"/>
              <a:gd name="connsiteX4" fmla="*/ 0 w 6365031"/>
              <a:gd name="connsiteY4" fmla="*/ 0 h 48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031" h="484262">
                <a:moveTo>
                  <a:pt x="0" y="0"/>
                </a:moveTo>
                <a:lnTo>
                  <a:pt x="6365031" y="0"/>
                </a:lnTo>
                <a:lnTo>
                  <a:pt x="6365031" y="484262"/>
                </a:lnTo>
                <a:lnTo>
                  <a:pt x="0" y="4842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3427" tIns="69950" rIns="69950" bIns="69950" anchor="ctr"/>
          <a:lstStyle>
            <a:lvl1pPr defTabSz="1109663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1109663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1109663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1109663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1109663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1109663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1109663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1109663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1109663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en-IE" altLang="en-US" sz="2000" dirty="0" smtClean="0">
                <a:solidFill>
                  <a:srgbClr val="0F5494"/>
                </a:solidFill>
              </a:rPr>
              <a:t>2. Experience from Horizon2020	</a:t>
            </a:r>
            <a:endParaRPr lang="fr-BE" altLang="en-US" sz="2000" dirty="0">
              <a:solidFill>
                <a:srgbClr val="0F5494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466525" y="2322078"/>
            <a:ext cx="667402" cy="667402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Forme libre 39"/>
          <p:cNvSpPr/>
          <p:nvPr/>
        </p:nvSpPr>
        <p:spPr>
          <a:xfrm>
            <a:off x="2141741" y="3549741"/>
            <a:ext cx="6933142" cy="533921"/>
          </a:xfrm>
          <a:custGeom>
            <a:avLst/>
            <a:gdLst>
              <a:gd name="connsiteX0" fmla="*/ 0 w 6288300"/>
              <a:gd name="connsiteY0" fmla="*/ 0 h 484262"/>
              <a:gd name="connsiteX1" fmla="*/ 6288300 w 6288300"/>
              <a:gd name="connsiteY1" fmla="*/ 0 h 484262"/>
              <a:gd name="connsiteX2" fmla="*/ 6288300 w 6288300"/>
              <a:gd name="connsiteY2" fmla="*/ 484262 h 484262"/>
              <a:gd name="connsiteX3" fmla="*/ 0 w 6288300"/>
              <a:gd name="connsiteY3" fmla="*/ 484262 h 484262"/>
              <a:gd name="connsiteX4" fmla="*/ 0 w 6288300"/>
              <a:gd name="connsiteY4" fmla="*/ 0 h 48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8300" h="484262">
                <a:moveTo>
                  <a:pt x="0" y="0"/>
                </a:moveTo>
                <a:lnTo>
                  <a:pt x="6288300" y="0"/>
                </a:lnTo>
                <a:lnTo>
                  <a:pt x="6288300" y="484262"/>
                </a:lnTo>
                <a:lnTo>
                  <a:pt x="0" y="4842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3427" tIns="69950" rIns="69950" bIns="69950" spcCol="1270" anchor="ctr"/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altLang="en-US" sz="2000" dirty="0" smtClean="0">
                <a:solidFill>
                  <a:srgbClr val="0F5494"/>
                </a:solidFill>
              </a:rPr>
              <a:t>3. Horizon Europe: </a:t>
            </a:r>
            <a:r>
              <a:rPr lang="fr-BE" altLang="en-US" sz="2000" dirty="0" err="1" smtClean="0">
                <a:solidFill>
                  <a:srgbClr val="0F5494"/>
                </a:solidFill>
              </a:rPr>
              <a:t>Systems</a:t>
            </a:r>
            <a:r>
              <a:rPr lang="fr-BE" altLang="en-US" sz="2000" dirty="0" smtClean="0">
                <a:solidFill>
                  <a:srgbClr val="0F5494"/>
                </a:solidFill>
              </a:rPr>
              <a:t> </a:t>
            </a:r>
            <a:r>
              <a:rPr lang="fr-BE" altLang="en-US" sz="2000" dirty="0">
                <a:solidFill>
                  <a:srgbClr val="0F5494"/>
                </a:solidFill>
              </a:rPr>
              <a:t>and </a:t>
            </a:r>
            <a:r>
              <a:rPr lang="fr-BE" altLang="en-US" sz="2000" dirty="0" err="1">
                <a:solidFill>
                  <a:srgbClr val="0F5494"/>
                </a:solidFill>
              </a:rPr>
              <a:t>Processes</a:t>
            </a:r>
            <a:r>
              <a:rPr lang="fr-BE" altLang="en-US" sz="2000" dirty="0">
                <a:solidFill>
                  <a:srgbClr val="0F5494"/>
                </a:solidFill>
              </a:rPr>
              <a:t> </a:t>
            </a:r>
            <a:r>
              <a:rPr lang="fr-BE" altLang="en-US" sz="2000" dirty="0" smtClean="0">
                <a:solidFill>
                  <a:srgbClr val="0F5494"/>
                </a:solidFill>
              </a:rPr>
              <a:t>Audit and Cross </a:t>
            </a:r>
            <a:r>
              <a:rPr lang="fr-BE" altLang="en-US" sz="2000" dirty="0" err="1" smtClean="0">
                <a:solidFill>
                  <a:srgbClr val="0F5494"/>
                </a:solidFill>
              </a:rPr>
              <a:t>reliance</a:t>
            </a:r>
            <a:endParaRPr lang="fr-BE" altLang="en-US" sz="2000" dirty="0">
              <a:solidFill>
                <a:srgbClr val="0F5494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1812981" y="3482767"/>
            <a:ext cx="667402" cy="63411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Forme libre 45"/>
          <p:cNvSpPr/>
          <p:nvPr/>
        </p:nvSpPr>
        <p:spPr>
          <a:xfrm>
            <a:off x="1754373" y="5602578"/>
            <a:ext cx="7361811" cy="554317"/>
          </a:xfrm>
          <a:custGeom>
            <a:avLst/>
            <a:gdLst>
              <a:gd name="connsiteX0" fmla="*/ 0 w 7043894"/>
              <a:gd name="connsiteY0" fmla="*/ 0 h 484262"/>
              <a:gd name="connsiteX1" fmla="*/ 7043894 w 7043894"/>
              <a:gd name="connsiteY1" fmla="*/ 0 h 484262"/>
              <a:gd name="connsiteX2" fmla="*/ 7043894 w 7043894"/>
              <a:gd name="connsiteY2" fmla="*/ 484262 h 484262"/>
              <a:gd name="connsiteX3" fmla="*/ 0 w 7043894"/>
              <a:gd name="connsiteY3" fmla="*/ 484262 h 484262"/>
              <a:gd name="connsiteX4" fmla="*/ 0 w 7043894"/>
              <a:gd name="connsiteY4" fmla="*/ 0 h 48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3894" h="484262">
                <a:moveTo>
                  <a:pt x="0" y="0"/>
                </a:moveTo>
                <a:lnTo>
                  <a:pt x="7043894" y="0"/>
                </a:lnTo>
                <a:lnTo>
                  <a:pt x="7043894" y="484262"/>
                </a:lnTo>
                <a:lnTo>
                  <a:pt x="0" y="4842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3427" tIns="69950" rIns="69950" bIns="69950" spcCol="1270" anchor="ctr"/>
          <a:lstStyle/>
          <a:p>
            <a:pPr defTabSz="1224073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2000" dirty="0">
                <a:solidFill>
                  <a:srgbClr val="0F5494"/>
                </a:solidFill>
              </a:rPr>
              <a:t>5</a:t>
            </a:r>
            <a:r>
              <a:rPr lang="fr-BE" sz="2000" dirty="0" smtClean="0">
                <a:solidFill>
                  <a:srgbClr val="0F5494"/>
                </a:solidFill>
              </a:rPr>
              <a:t>. </a:t>
            </a:r>
            <a:r>
              <a:rPr lang="en-US" sz="2000" dirty="0" smtClean="0">
                <a:solidFill>
                  <a:srgbClr val="0F5494"/>
                </a:solidFill>
              </a:rPr>
              <a:t>Way </a:t>
            </a:r>
            <a:r>
              <a:rPr lang="en-US" sz="2000" dirty="0">
                <a:solidFill>
                  <a:srgbClr val="0F5494"/>
                </a:solidFill>
              </a:rPr>
              <a:t>Forward – Audits in Horizon </a:t>
            </a:r>
            <a:r>
              <a:rPr lang="en-US" sz="2000" dirty="0" smtClean="0">
                <a:solidFill>
                  <a:srgbClr val="0F5494"/>
                </a:solidFill>
              </a:rPr>
              <a:t>Europe</a:t>
            </a:r>
            <a:endParaRPr lang="en-US" sz="2000" dirty="0">
              <a:solidFill>
                <a:srgbClr val="0F5494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299675" y="5582246"/>
            <a:ext cx="667402" cy="667402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e libre 41"/>
          <p:cNvSpPr/>
          <p:nvPr/>
        </p:nvSpPr>
        <p:spPr>
          <a:xfrm>
            <a:off x="1996659" y="4469670"/>
            <a:ext cx="7138745" cy="533921"/>
          </a:xfrm>
          <a:custGeom>
            <a:avLst/>
            <a:gdLst>
              <a:gd name="connsiteX0" fmla="*/ 0 w 6365031"/>
              <a:gd name="connsiteY0" fmla="*/ 0 h 484262"/>
              <a:gd name="connsiteX1" fmla="*/ 6365031 w 6365031"/>
              <a:gd name="connsiteY1" fmla="*/ 0 h 484262"/>
              <a:gd name="connsiteX2" fmla="*/ 6365031 w 6365031"/>
              <a:gd name="connsiteY2" fmla="*/ 484262 h 484262"/>
              <a:gd name="connsiteX3" fmla="*/ 0 w 6365031"/>
              <a:gd name="connsiteY3" fmla="*/ 484262 h 484262"/>
              <a:gd name="connsiteX4" fmla="*/ 0 w 6365031"/>
              <a:gd name="connsiteY4" fmla="*/ 0 h 48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031" h="484262">
                <a:moveTo>
                  <a:pt x="0" y="0"/>
                </a:moveTo>
                <a:lnTo>
                  <a:pt x="6365031" y="0"/>
                </a:lnTo>
                <a:lnTo>
                  <a:pt x="6365031" y="484262"/>
                </a:lnTo>
                <a:lnTo>
                  <a:pt x="0" y="4842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3427" tIns="69950" rIns="69950" bIns="69950" spcCol="1270" anchor="ctr"/>
          <a:lstStyle/>
          <a:p>
            <a:pPr defTabSz="1224073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altLang="en-US" sz="2000" dirty="0">
                <a:solidFill>
                  <a:srgbClr val="0F5494"/>
                </a:solidFill>
              </a:rPr>
              <a:t>4</a:t>
            </a:r>
            <a:r>
              <a:rPr lang="fr-BE" altLang="en-US" sz="2000" dirty="0" smtClean="0">
                <a:solidFill>
                  <a:srgbClr val="0F5494"/>
                </a:solidFill>
              </a:rPr>
              <a:t>. Horizon Europe:</a:t>
            </a:r>
            <a:r>
              <a:rPr lang="fr-BE" sz="2000" dirty="0" smtClean="0">
                <a:solidFill>
                  <a:srgbClr val="0F5494"/>
                </a:solidFill>
              </a:rPr>
              <a:t> Public Consultation</a:t>
            </a:r>
            <a:endParaRPr lang="fr-BE" sz="2000" dirty="0">
              <a:solidFill>
                <a:srgbClr val="0F5494"/>
              </a:solidFill>
            </a:endParaRPr>
          </a:p>
        </p:txBody>
      </p:sp>
      <p:sp>
        <p:nvSpPr>
          <p:cNvPr id="16" name="Ellipse 42"/>
          <p:cNvSpPr/>
          <p:nvPr/>
        </p:nvSpPr>
        <p:spPr>
          <a:xfrm>
            <a:off x="1662958" y="4367500"/>
            <a:ext cx="667402" cy="667402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987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441982"/>
            <a:ext cx="10603284" cy="84187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4. Results </a:t>
            </a:r>
            <a:r>
              <a:rPr lang="en-GB" dirty="0"/>
              <a:t>of consultation </a:t>
            </a:r>
            <a:r>
              <a:rPr lang="en-GB" dirty="0" smtClean="0"/>
              <a:t>– Control Strategy (3/3)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480064" y="2052439"/>
            <a:ext cx="283461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7938988" y="1836413"/>
            <a:ext cx="2257810" cy="39604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kern="0" dirty="0"/>
              <a:t>The replies are mitigated among the five types of impacts of a SPA and what is </a:t>
            </a:r>
            <a:r>
              <a:rPr lang="en-US" sz="1600" b="0" kern="0" dirty="0" smtClean="0"/>
              <a:t>predominant is that a SPA should bring fewer ex-post audits and less intensive audits. For Romania and Bulgaria the situation is very similar.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2255" y="2340471"/>
            <a:ext cx="7386693" cy="4804926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 bwMode="auto">
          <a:xfrm>
            <a:off x="541759" y="1318316"/>
            <a:ext cx="7037189" cy="519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marL="0" indent="0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980" b="0" i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508" b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8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8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8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04857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60286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15718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71141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What type of benefits would you expect from a Systems and Processes Audit (SPA)? (rank by order of preference)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6292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62124" y="441982"/>
            <a:ext cx="10531276" cy="84187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4. Results </a:t>
            </a:r>
            <a:r>
              <a:rPr lang="en-GB" dirty="0"/>
              <a:t>of consultation </a:t>
            </a:r>
            <a:r>
              <a:rPr lang="en-GB" dirty="0" smtClean="0"/>
              <a:t>– Control Strategy (2/3)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480064" y="2052439"/>
            <a:ext cx="283461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7794972" y="1836413"/>
            <a:ext cx="2401826" cy="446449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rgbClr val="612492"/>
                </a:solidFill>
              </a:rPr>
              <a:t>The validity of the SPA’s should be for the whole framework </a:t>
            </a:r>
            <a:r>
              <a:rPr lang="en-US" sz="1600" b="0" kern="0" dirty="0" err="1" smtClean="0">
                <a:solidFill>
                  <a:srgbClr val="612492"/>
                </a:solidFill>
              </a:rPr>
              <a:t>programme</a:t>
            </a:r>
            <a:r>
              <a:rPr lang="en-US" sz="1600" b="0" kern="0" dirty="0" smtClean="0">
                <a:solidFill>
                  <a:srgbClr val="612492"/>
                </a:solidFill>
              </a:rPr>
              <a:t> and for maximum 3 years or until a change in the </a:t>
            </a:r>
            <a:r>
              <a:rPr lang="en-US" sz="1600" b="0" kern="0" dirty="0" err="1" smtClean="0">
                <a:solidFill>
                  <a:srgbClr val="612492"/>
                </a:solidFill>
              </a:rPr>
              <a:t>metodologies</a:t>
            </a:r>
            <a:r>
              <a:rPr lang="en-US" sz="1600" b="0" kern="0" dirty="0" smtClean="0">
                <a:solidFill>
                  <a:srgbClr val="612492"/>
                </a:solidFill>
              </a:rPr>
              <a:t> for ¼ of the other replies</a:t>
            </a:r>
            <a:r>
              <a:rPr lang="en-US" sz="1600" b="0" kern="0" dirty="0" smtClean="0"/>
              <a:t>. For Bulgaria and Romania the majority of respondents prefer also for maximum  three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kern="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3082"/>
            <a:ext cx="8000069" cy="3636395"/>
          </a:xfrm>
          <a:prstGeom prst="rect">
            <a:avLst/>
          </a:prstGeom>
        </p:spPr>
      </p:pic>
      <p:sp>
        <p:nvSpPr>
          <p:cNvPr id="1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1679" y="1594058"/>
            <a:ext cx="9891395" cy="458916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Systems and Process Audits (SPA) should be valid...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1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are the limitations to a SPA?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85448" y="216063"/>
            <a:ext cx="9668616" cy="841877"/>
          </a:xfrm>
        </p:spPr>
        <p:txBody>
          <a:bodyPr/>
          <a:lstStyle/>
          <a:p>
            <a:r>
              <a:rPr lang="en-GB" dirty="0"/>
              <a:t>4</a:t>
            </a:r>
            <a:r>
              <a:rPr lang="en-GB" dirty="0" smtClean="0"/>
              <a:t>. </a:t>
            </a:r>
            <a:r>
              <a:rPr lang="en-GB" dirty="0"/>
              <a:t>Results of the public consultation – Control Strategy </a:t>
            </a:r>
            <a:r>
              <a:rPr lang="en-GB" dirty="0" smtClean="0"/>
              <a:t>(3/3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480064" y="2052439"/>
            <a:ext cx="283461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8394338" y="1620391"/>
            <a:ext cx="2160240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kern="0" dirty="0"/>
              <a:t>Main respondents pointed out the lack of homogeneity of systems and processes and their nature as being a limitation for a SPA for around 86% of the </a:t>
            </a:r>
            <a:r>
              <a:rPr lang="en-US" sz="1600" b="0" kern="0" dirty="0" smtClean="0"/>
              <a:t>replies. For Bulgaria and Romania the main limitation seem to be the nature of processes. </a:t>
            </a:r>
            <a:endParaRPr lang="en-US" sz="1600" b="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2268463"/>
            <a:ext cx="8565520" cy="38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10252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Way Forward – Audits in Horizon 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9452" y="1116335"/>
            <a:ext cx="96490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IE" sz="2400" u="sng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Pilot</a:t>
            </a:r>
            <a:r>
              <a:rPr lang="en-IE" sz="2400" b="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System and Process Audit on a number of beneficiaries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IE" sz="2400" b="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IE" sz="2400" b="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Further </a:t>
            </a:r>
            <a:r>
              <a:rPr lang="en-IE" sz="2400" u="sng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consultation with beneficiaries and member states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IE" sz="2400" b="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IE" sz="2400" b="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Discussion with the </a:t>
            </a:r>
            <a:r>
              <a:rPr lang="en-IE" sz="2400" u="sng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Central Services of the Commission </a:t>
            </a:r>
            <a:r>
              <a:rPr lang="en-IE" sz="2400" b="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regarding further simplification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IE" sz="2400" b="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IE" sz="2400" b="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Discussion with Services of the Commission responsible for </a:t>
            </a:r>
            <a:r>
              <a:rPr lang="en-IE" sz="2400" u="sng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shared management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IE" sz="2400" b="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IE" sz="2400" b="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Launch of the Horizon Europe audit campaign (creation of an </a:t>
            </a:r>
            <a:r>
              <a:rPr lang="en-IE" sz="2400" u="sng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audit strategy</a:t>
            </a:r>
            <a:r>
              <a:rPr lang="en-IE" sz="2400" b="0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)</a:t>
            </a:r>
            <a:endParaRPr lang="en-GB" sz="2400" b="0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4132" y="1116335"/>
            <a:ext cx="10297144" cy="5760640"/>
          </a:xfrm>
        </p:spPr>
        <p:txBody>
          <a:bodyPr/>
          <a:lstStyle/>
          <a:p>
            <a:pPr algn="ctr"/>
            <a:endParaRPr lang="fr-BE" sz="6000" i="0" dirty="0" smtClean="0">
              <a:solidFill>
                <a:srgbClr val="004495"/>
              </a:solidFill>
              <a:latin typeface="+mj-lt"/>
            </a:endParaRPr>
          </a:p>
          <a:p>
            <a:pPr algn="ctr"/>
            <a:r>
              <a:rPr lang="fr-BE" sz="5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</a:t>
            </a:r>
            <a: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5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</a:t>
            </a:r>
            <a:r>
              <a:rPr lang="fr-BE" sz="5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</a:t>
            </a:r>
            <a: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attention &amp; participation !</a:t>
            </a:r>
            <a:b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fr-BE" sz="16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34132" y="180175"/>
            <a:ext cx="10369152" cy="100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marL="381000" indent="-381000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3200" b="1" i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36613" indent="-315913" algn="ctr" defTabSz="10318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2225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812925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332038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04857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60286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15718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71141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endParaRPr lang="en-GB" sz="2700" i="0" kern="0" dirty="0"/>
          </a:p>
        </p:txBody>
      </p:sp>
    </p:spTree>
    <p:extLst>
      <p:ext uri="{BB962C8B-B14F-4D97-AF65-F5344CB8AC3E}">
        <p14:creationId xmlns:p14="http://schemas.microsoft.com/office/powerpoint/2010/main" val="12825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3940" y="-107801"/>
            <a:ext cx="9073515" cy="1191457"/>
          </a:xfrm>
        </p:spPr>
        <p:txBody>
          <a:bodyPr/>
          <a:lstStyle/>
          <a:p>
            <a:r>
              <a:rPr lang="en-GB" sz="2800" dirty="0" smtClean="0">
                <a:solidFill>
                  <a:srgbClr val="FFE161"/>
                </a:solidFill>
              </a:rPr>
              <a:t>	1. Ex-ante </a:t>
            </a:r>
            <a:r>
              <a:rPr lang="en-GB" sz="2800" dirty="0">
                <a:solidFill>
                  <a:srgbClr val="FFE161"/>
                </a:solidFill>
              </a:rPr>
              <a:t>controls</a:t>
            </a:r>
            <a:endParaRPr lang="en-GB" sz="3000" dirty="0">
              <a:solidFill>
                <a:srgbClr val="FFE1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40" y="1260351"/>
            <a:ext cx="9447666" cy="5904656"/>
          </a:xfrm>
        </p:spPr>
        <p:txBody>
          <a:bodyPr/>
          <a:lstStyle/>
          <a:p>
            <a:endParaRPr lang="en-GB" sz="2205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205" dirty="0" smtClean="0"/>
              <a:t>• </a:t>
            </a:r>
            <a:r>
              <a:rPr lang="en-GB" sz="2205" i="0" dirty="0" smtClean="0"/>
              <a:t>Authorising Officers (AODs) </a:t>
            </a:r>
            <a:r>
              <a:rPr lang="en-GB" sz="2205" i="0" dirty="0"/>
              <a:t>must put in place </a:t>
            </a:r>
            <a:r>
              <a:rPr lang="en-GB" sz="2205" b="1" i="0" dirty="0">
                <a:solidFill>
                  <a:srgbClr val="00B050"/>
                </a:solidFill>
              </a:rPr>
              <a:t>internal control </a:t>
            </a:r>
            <a:r>
              <a:rPr lang="en-GB" sz="2205" b="1" i="0" dirty="0"/>
              <a:t>systems suited to the performance of their </a:t>
            </a:r>
            <a:r>
              <a:rPr lang="en-GB" sz="2205" b="1" i="0" dirty="0" smtClean="0"/>
              <a:t>functions;</a:t>
            </a:r>
            <a:endParaRPr lang="en-GB" sz="2205" i="0" dirty="0"/>
          </a:p>
          <a:p>
            <a:pPr>
              <a:buFont typeface="Wingdings" panose="05000000000000000000" pitchFamily="2" charset="2"/>
              <a:buChar char="§"/>
            </a:pPr>
            <a:endParaRPr lang="en-GB" sz="2205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205" dirty="0"/>
              <a:t>• </a:t>
            </a:r>
            <a:r>
              <a:rPr lang="en-GB" sz="2205" i="0" dirty="0" smtClean="0"/>
              <a:t>AODs </a:t>
            </a:r>
            <a:r>
              <a:rPr lang="en-GB" sz="2205" i="0" dirty="0"/>
              <a:t>must ensure </a:t>
            </a:r>
            <a:r>
              <a:rPr lang="en-GB" sz="2205" b="1" i="0" dirty="0">
                <a:solidFill>
                  <a:srgbClr val="00B050"/>
                </a:solidFill>
              </a:rPr>
              <a:t>equal treatment </a:t>
            </a:r>
            <a:r>
              <a:rPr lang="en-GB" sz="2205" b="1" i="0" dirty="0"/>
              <a:t>for all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5" b="1" i="0" dirty="0" smtClean="0"/>
              <a:t>Beneficiaries;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205" i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205" dirty="0"/>
              <a:t>• </a:t>
            </a:r>
            <a:r>
              <a:rPr lang="en-US" sz="2205" i="0" dirty="0" smtClean="0"/>
              <a:t>The </a:t>
            </a:r>
            <a:r>
              <a:rPr lang="en-US" sz="2205" i="0" dirty="0"/>
              <a:t>control system shall ensure an </a:t>
            </a:r>
            <a:r>
              <a:rPr lang="en-US" sz="2205" b="1" i="0" dirty="0">
                <a:solidFill>
                  <a:srgbClr val="00B050"/>
                </a:solidFill>
              </a:rPr>
              <a:t>appropriate balance between trust and </a:t>
            </a:r>
            <a:r>
              <a:rPr lang="en-US" sz="2205" b="1" i="0" dirty="0" smtClean="0">
                <a:solidFill>
                  <a:srgbClr val="00B050"/>
                </a:solidFill>
              </a:rPr>
              <a:t>control</a:t>
            </a:r>
            <a:r>
              <a:rPr lang="en-US" sz="2205" b="1" i="0" dirty="0"/>
              <a:t> </a:t>
            </a:r>
            <a:r>
              <a:rPr lang="en-US" sz="2205" i="0" dirty="0" smtClean="0"/>
              <a:t>and must be </a:t>
            </a:r>
            <a:r>
              <a:rPr lang="en-US" sz="2205" b="1" i="0" dirty="0" smtClean="0"/>
              <a:t>cost effective;</a:t>
            </a:r>
            <a:endParaRPr lang="en-GB" sz="2205" i="0" dirty="0"/>
          </a:p>
          <a:p>
            <a:pPr>
              <a:buFont typeface="Wingdings" panose="05000000000000000000" pitchFamily="2" charset="2"/>
              <a:buChar char="§"/>
            </a:pPr>
            <a:endParaRPr lang="en-GB" sz="2205" i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205" i="0" dirty="0" smtClean="0"/>
              <a:t>•  </a:t>
            </a:r>
            <a:r>
              <a:rPr lang="en-US" sz="2205" i="0" dirty="0" smtClean="0"/>
              <a:t>Controls must </a:t>
            </a:r>
            <a:r>
              <a:rPr lang="en-US" sz="2205" i="0" dirty="0"/>
              <a:t>be developed with due consideration to the </a:t>
            </a:r>
            <a:r>
              <a:rPr lang="en-US" sz="2205" b="1" i="0" dirty="0" err="1">
                <a:solidFill>
                  <a:srgbClr val="00B050"/>
                </a:solidFill>
              </a:rPr>
              <a:t>programme</a:t>
            </a:r>
            <a:r>
              <a:rPr lang="en-US" sz="2205" b="1" i="0" dirty="0">
                <a:solidFill>
                  <a:srgbClr val="00B050"/>
                </a:solidFill>
              </a:rPr>
              <a:t> objectives </a:t>
            </a:r>
            <a:r>
              <a:rPr lang="en-US" sz="2205" i="0" dirty="0"/>
              <a:t>and taking into account the </a:t>
            </a:r>
            <a:r>
              <a:rPr lang="en-US" sz="2205" b="1" i="0" dirty="0"/>
              <a:t>associated costs </a:t>
            </a:r>
            <a:r>
              <a:rPr lang="en-US" sz="2205" i="0" dirty="0"/>
              <a:t>for all </a:t>
            </a:r>
            <a:r>
              <a:rPr lang="en-US" sz="2205" i="0" dirty="0" smtClean="0"/>
              <a:t>stakeholders.</a:t>
            </a:r>
            <a:endParaRPr lang="en-GB" sz="2205" i="0" dirty="0"/>
          </a:p>
          <a:p>
            <a:endParaRPr lang="en-GB" sz="2205" dirty="0"/>
          </a:p>
          <a:p>
            <a:endParaRPr lang="en-GB" sz="2205" dirty="0"/>
          </a:p>
          <a:p>
            <a:endParaRPr lang="en-GB" sz="2205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9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3940" y="175575"/>
            <a:ext cx="9624060" cy="1032672"/>
          </a:xfrm>
        </p:spPr>
        <p:txBody>
          <a:bodyPr/>
          <a:lstStyle/>
          <a:p>
            <a:r>
              <a:rPr lang="en-GB" sz="2800" dirty="0">
                <a:solidFill>
                  <a:srgbClr val="FFE161"/>
                </a:solidFill>
              </a:rPr>
              <a:t>	</a:t>
            </a:r>
            <a:r>
              <a:rPr lang="en-GB" sz="2800" dirty="0" smtClean="0">
                <a:solidFill>
                  <a:srgbClr val="FFE161"/>
                </a:solidFill>
              </a:rPr>
              <a:t>1. Ex-ante controls</a:t>
            </a:r>
            <a:endParaRPr lang="en-GB" sz="2800" dirty="0">
              <a:solidFill>
                <a:srgbClr val="FFE161"/>
              </a:solidFill>
            </a:endParaRPr>
          </a:p>
        </p:txBody>
      </p:sp>
      <p:pic>
        <p:nvPicPr>
          <p:cNvPr id="4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12" y="186924"/>
            <a:ext cx="4338588" cy="85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882204" y="1908423"/>
          <a:ext cx="9001000" cy="460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091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40016" y="884238"/>
            <a:ext cx="9612921" cy="5873253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0F5494"/>
                </a:solidFill>
              </a:rPr>
              <a:t>More Simplification</a:t>
            </a: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F5494"/>
                </a:solidFill>
              </a:rPr>
              <a:t>25% flat rate for indirect costs</a:t>
            </a: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F5494"/>
                </a:solidFill>
              </a:rPr>
              <a:t>One set of documents : MGA and annotated</a:t>
            </a: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F5494"/>
                </a:solidFill>
              </a:rPr>
              <a:t>A governance to increase synergies</a:t>
            </a:r>
          </a:p>
          <a:p>
            <a:pPr marL="1377972" lvl="4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2100" dirty="0" smtClean="0">
                <a:solidFill>
                  <a:srgbClr val="0070C0"/>
                </a:solidFill>
                <a:latin typeface="+mj-lt"/>
              </a:rPr>
              <a:t>The creation of the Common Audit Service for all H2020 </a:t>
            </a:r>
            <a:r>
              <a:rPr lang="en-US" sz="2100" dirty="0" err="1" smtClean="0">
                <a:solidFill>
                  <a:srgbClr val="0070C0"/>
                </a:solidFill>
                <a:latin typeface="+mj-lt"/>
              </a:rPr>
              <a:t>ex-post</a:t>
            </a:r>
            <a:r>
              <a:rPr lang="en-US" sz="2100" dirty="0" smtClean="0">
                <a:solidFill>
                  <a:srgbClr val="0070C0"/>
                </a:solidFill>
                <a:latin typeface="+mj-lt"/>
              </a:rPr>
              <a:t> audits</a:t>
            </a:r>
          </a:p>
          <a:p>
            <a:pPr marL="1377972" lvl="4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2100" dirty="0" smtClean="0">
                <a:solidFill>
                  <a:srgbClr val="0070C0"/>
                </a:solidFill>
                <a:latin typeface="+mj-lt"/>
              </a:rPr>
              <a:t>One Horizon 2020 (Corporate) Audit Strategy</a:t>
            </a:r>
            <a:endParaRPr lang="en-US" sz="2100" dirty="0">
              <a:solidFill>
                <a:srgbClr val="0070C0"/>
              </a:solidFill>
              <a:latin typeface="+mj-lt"/>
            </a:endParaRP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0F5494"/>
                </a:solidFill>
              </a:rPr>
              <a:t>More Transparency</a:t>
            </a: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r-BE" sz="2100" dirty="0" err="1">
                <a:solidFill>
                  <a:srgbClr val="0F5494"/>
                </a:solidFill>
              </a:rPr>
              <a:t>Annotated</a:t>
            </a:r>
            <a:r>
              <a:rPr lang="fr-BE" sz="2100" dirty="0">
                <a:solidFill>
                  <a:srgbClr val="0F5494"/>
                </a:solidFill>
              </a:rPr>
              <a:t> Model Grant Agreement </a:t>
            </a:r>
            <a:r>
              <a:rPr lang="fr-BE" sz="2100" dirty="0" err="1">
                <a:solidFill>
                  <a:srgbClr val="0F5494"/>
                </a:solidFill>
              </a:rPr>
              <a:t>containing</a:t>
            </a:r>
            <a:r>
              <a:rPr lang="fr-BE" sz="2100" dirty="0">
                <a:solidFill>
                  <a:srgbClr val="0F5494"/>
                </a:solidFill>
              </a:rPr>
              <a:t> </a:t>
            </a:r>
            <a:r>
              <a:rPr lang="en-US" sz="2100" dirty="0">
                <a:solidFill>
                  <a:srgbClr val="0F5494"/>
                </a:solidFill>
              </a:rPr>
              <a:t>Examples, best practices, Lists and procedures , Specific cases and exceptions</a:t>
            </a:r>
            <a:endParaRPr lang="fr-BE" sz="2100" dirty="0">
              <a:solidFill>
                <a:srgbClr val="0F5494"/>
              </a:solidFill>
            </a:endParaRP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r-BE" sz="2100" dirty="0" err="1">
                <a:solidFill>
                  <a:srgbClr val="0F5494"/>
                </a:solidFill>
              </a:rPr>
              <a:t>Research</a:t>
            </a:r>
            <a:r>
              <a:rPr lang="fr-BE" sz="2100" dirty="0">
                <a:solidFill>
                  <a:srgbClr val="0F5494"/>
                </a:solidFill>
              </a:rPr>
              <a:t> </a:t>
            </a:r>
            <a:r>
              <a:rPr lang="fr-BE" sz="2100" dirty="0" err="1">
                <a:solidFill>
                  <a:srgbClr val="0F5494"/>
                </a:solidFill>
              </a:rPr>
              <a:t>Enquiry</a:t>
            </a:r>
            <a:r>
              <a:rPr lang="fr-BE" sz="2100" dirty="0">
                <a:solidFill>
                  <a:srgbClr val="0F5494"/>
                </a:solidFill>
              </a:rPr>
              <a:t> Service &amp; FAQ</a:t>
            </a: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r-BE" sz="2100" dirty="0">
                <a:solidFill>
                  <a:srgbClr val="0F5494"/>
                </a:solidFill>
              </a:rPr>
              <a:t>Online Indicative Audit Programme (</a:t>
            </a:r>
            <a:r>
              <a:rPr lang="fr-BE" sz="2100" dirty="0" err="1">
                <a:solidFill>
                  <a:srgbClr val="0F5494"/>
                </a:solidFill>
              </a:rPr>
              <a:t>regularly</a:t>
            </a:r>
            <a:r>
              <a:rPr lang="fr-BE" sz="2100" dirty="0">
                <a:solidFill>
                  <a:srgbClr val="0F5494"/>
                </a:solidFill>
              </a:rPr>
              <a:t> </a:t>
            </a:r>
            <a:r>
              <a:rPr lang="fr-BE" sz="2100" dirty="0" err="1">
                <a:solidFill>
                  <a:srgbClr val="0F5494"/>
                </a:solidFill>
              </a:rPr>
              <a:t>updated</a:t>
            </a:r>
            <a:r>
              <a:rPr lang="fr-BE" sz="2100" dirty="0" smtClean="0">
                <a:solidFill>
                  <a:srgbClr val="0F5494"/>
                </a:solidFill>
              </a:rPr>
              <a:t>)</a:t>
            </a:r>
            <a:endParaRPr lang="fr-BE" sz="2100" dirty="0">
              <a:solidFill>
                <a:srgbClr val="0F5494"/>
              </a:solidFill>
            </a:endParaRP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5" y="80962"/>
            <a:ext cx="96234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Ex-post controls in H2020 – The design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 txBox="1">
            <a:spLocks/>
          </p:cNvSpPr>
          <p:nvPr/>
        </p:nvSpPr>
        <p:spPr bwMode="auto">
          <a:xfrm>
            <a:off x="458135" y="180281"/>
            <a:ext cx="9334308" cy="100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411" tIns="50206" rIns="100411" bIns="50206"/>
          <a:lstStyle>
            <a:lvl1pPr marL="381000" indent="-381000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3200" b="1" i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36613" indent="-315913" algn="ctr" defTabSz="10318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2225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812925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332038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04857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60286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15718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71141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  <a:defRPr/>
            </a:pPr>
            <a:r>
              <a:rPr lang="en-GB" sz="2756" kern="0" dirty="0"/>
              <a:t>Why </a:t>
            </a:r>
            <a:r>
              <a:rPr lang="en-IE" sz="2756" kern="0" dirty="0" smtClean="0"/>
              <a:t>do we need an audit?</a:t>
            </a:r>
            <a:endParaRPr lang="en-GB" sz="2756" kern="0" dirty="0"/>
          </a:p>
        </p:txBody>
      </p:sp>
      <p:sp>
        <p:nvSpPr>
          <p:cNvPr id="7171" name="Folded Corner 8"/>
          <p:cNvSpPr>
            <a:spLocks noChangeArrowheads="1"/>
          </p:cNvSpPr>
          <p:nvPr/>
        </p:nvSpPr>
        <p:spPr bwMode="auto">
          <a:xfrm flipV="1">
            <a:off x="1641332" y="1536756"/>
            <a:ext cx="7722289" cy="4676781"/>
          </a:xfrm>
          <a:prstGeom prst="foldedCorner">
            <a:avLst>
              <a:gd name="adj" fmla="val 16667"/>
            </a:avLst>
          </a:prstGeom>
          <a:solidFill>
            <a:srgbClr val="EEDDBC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lIns="88304" tIns="44153" rIns="88304" bIns="44153" anchor="ctr"/>
          <a:lstStyle>
            <a:lvl1pPr marL="1588" eaLnBrk="0" hangingPunct="0"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20000"/>
              </a:spcBef>
              <a:buClr>
                <a:srgbClr val="00AEF0"/>
              </a:buClr>
              <a:buChar char="•"/>
              <a:defRPr sz="2000" b="1">
                <a:solidFill>
                  <a:srgbClr val="0F5494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Arial" panose="020B0604020202020204" pitchFamily="34" charset="0"/>
              </a:defRPr>
            </a:lvl3pPr>
            <a:lvl4pPr marL="1598613" indent="-2270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13" b="0" i="0">
              <a:latin typeface="Verdana" panose="020B060403050404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812861" y="1696034"/>
            <a:ext cx="7471997" cy="451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693" tIns="50347" rIns="100693" bIns="50347"/>
          <a:lstStyle/>
          <a:p>
            <a:pPr marL="375648" indent="-375648">
              <a:defRPr/>
            </a:pPr>
            <a:r>
              <a:rPr lang="en-GB" altLang="en-US" sz="1544" b="0" dirty="0">
                <a:solidFill>
                  <a:srgbClr val="302C24"/>
                </a:solidFill>
                <a:latin typeface="Tahoma" pitchFamily="34" charset="0"/>
              </a:rPr>
              <a:t>I, the undersigned Director-General, declare that the information contained </a:t>
            </a:r>
          </a:p>
          <a:p>
            <a:pPr marL="375648" indent="-375648">
              <a:defRPr/>
            </a:pPr>
            <a:r>
              <a:rPr lang="en-GB" altLang="en-US" sz="1544" b="0" dirty="0">
                <a:solidFill>
                  <a:srgbClr val="302C24"/>
                </a:solidFill>
                <a:latin typeface="Tahoma" pitchFamily="34" charset="0"/>
              </a:rPr>
              <a:t>in this report gives a true and fair view [1].</a:t>
            </a:r>
          </a:p>
          <a:p>
            <a:pPr marL="375648" indent="-375648">
              <a:defRPr/>
            </a:pPr>
            <a:endParaRPr lang="en-GB" altLang="en-US" sz="1544" b="0" dirty="0">
              <a:solidFill>
                <a:srgbClr val="302C24"/>
              </a:solidFill>
              <a:latin typeface="Tahoma" pitchFamily="34" charset="0"/>
            </a:endParaRPr>
          </a:p>
          <a:p>
            <a:pPr>
              <a:defRPr/>
            </a:pPr>
            <a:r>
              <a:rPr lang="en-GB" altLang="en-US" sz="1544" b="0" dirty="0">
                <a:solidFill>
                  <a:srgbClr val="302C24"/>
                </a:solidFill>
                <a:latin typeface="Tahoma" pitchFamily="34" charset="0"/>
              </a:rPr>
              <a:t>I state that I have reasonable assurance </a:t>
            </a:r>
            <a:r>
              <a:rPr lang="en-GB" altLang="en-US" sz="1544" b="0" dirty="0">
                <a:solidFill>
                  <a:srgbClr val="302C24"/>
                </a:solidFill>
                <a:latin typeface="Verdana"/>
                <a:ea typeface="Verdana"/>
                <a:cs typeface="Verdana"/>
              </a:rPr>
              <a:t>[</a:t>
            </a:r>
            <a:r>
              <a:rPr lang="en-GB" altLang="en-US" sz="1544" b="0" dirty="0">
                <a:solidFill>
                  <a:srgbClr val="302C24"/>
                </a:solidFill>
                <a:latin typeface="Tahoma" pitchFamily="34" charset="0"/>
              </a:rPr>
              <a:t>…] which is based on my own judgement and on the information at my disposal </a:t>
            </a:r>
            <a:r>
              <a:rPr lang="en-GB" altLang="en-US" sz="1544" b="0" dirty="0">
                <a:solidFill>
                  <a:srgbClr val="302C24"/>
                </a:solidFill>
                <a:latin typeface="Verdana"/>
                <a:ea typeface="Verdana"/>
                <a:cs typeface="Verdana"/>
              </a:rPr>
              <a:t>[</a:t>
            </a:r>
            <a:r>
              <a:rPr lang="en-GB" altLang="en-US" sz="1544" b="0" dirty="0">
                <a:solidFill>
                  <a:srgbClr val="302C24"/>
                </a:solidFill>
                <a:latin typeface="Tahoma" pitchFamily="34" charset="0"/>
              </a:rPr>
              <a:t>…] </a:t>
            </a:r>
          </a:p>
          <a:p>
            <a:pPr marL="375648" indent="-375648">
              <a:defRPr/>
            </a:pPr>
            <a:endParaRPr lang="en-GB" altLang="en-US" sz="1544" b="0" dirty="0">
              <a:solidFill>
                <a:srgbClr val="302C24"/>
              </a:solidFill>
              <a:latin typeface="Tahoma" pitchFamily="34" charset="0"/>
            </a:endParaRPr>
          </a:p>
          <a:p>
            <a:pPr marL="375648" indent="-375648">
              <a:defRPr/>
            </a:pPr>
            <a:r>
              <a:rPr lang="en-GB" altLang="en-US" sz="1544" b="0" dirty="0">
                <a:solidFill>
                  <a:srgbClr val="302C24"/>
                </a:solidFill>
                <a:latin typeface="Tahoma" pitchFamily="34" charset="0"/>
              </a:rPr>
              <a:t>However the following reservation should be noted:</a:t>
            </a:r>
          </a:p>
          <a:p>
            <a:pPr marL="375648" indent="-375648">
              <a:defRPr/>
            </a:pPr>
            <a:endParaRPr lang="en-GB" altLang="en-US" sz="1544" b="0" dirty="0">
              <a:solidFill>
                <a:srgbClr val="302C24"/>
              </a:solidFill>
              <a:latin typeface="Tahoma" pitchFamily="34" charset="0"/>
            </a:endParaRPr>
          </a:p>
          <a:p>
            <a:pPr marL="375648" indent="-375648">
              <a:defRPr/>
            </a:pPr>
            <a:endParaRPr lang="en-GB" altLang="en-US" sz="1544" b="0" dirty="0">
              <a:solidFill>
                <a:srgbClr val="302C24"/>
              </a:solidFill>
              <a:latin typeface="Tahoma" pitchFamily="34" charset="0"/>
            </a:endParaRPr>
          </a:p>
          <a:p>
            <a:pPr marL="375648" indent="-375648">
              <a:defRPr/>
            </a:pPr>
            <a:endParaRPr lang="en-GB" altLang="en-US" sz="1544" b="0" dirty="0">
              <a:solidFill>
                <a:srgbClr val="302C24"/>
              </a:solidFill>
              <a:latin typeface="Tahoma" pitchFamily="34" charset="0"/>
            </a:endParaRPr>
          </a:p>
          <a:p>
            <a:pPr marL="375648" indent="-375648">
              <a:defRPr/>
            </a:pPr>
            <a:endParaRPr lang="en-GB" altLang="en-US" sz="1544" b="0" dirty="0">
              <a:solidFill>
                <a:srgbClr val="302C24"/>
              </a:solidFill>
              <a:latin typeface="Tahoma" pitchFamily="34" charset="0"/>
            </a:endParaRPr>
          </a:p>
          <a:p>
            <a:pPr marL="375648" indent="-375648">
              <a:defRPr/>
            </a:pPr>
            <a:endParaRPr lang="en-GB" altLang="en-US" sz="1544" b="0" dirty="0">
              <a:solidFill>
                <a:srgbClr val="302C24"/>
              </a:solidFill>
              <a:latin typeface="Tahoma" pitchFamily="34" charset="0"/>
            </a:endParaRPr>
          </a:p>
          <a:p>
            <a:pPr marL="375648" indent="-375648">
              <a:defRPr/>
            </a:pPr>
            <a:r>
              <a:rPr lang="en-GB" altLang="en-US" sz="1544" b="0" dirty="0">
                <a:solidFill>
                  <a:srgbClr val="302C24"/>
                </a:solidFill>
                <a:latin typeface="Tahoma" pitchFamily="34" charset="0"/>
              </a:rPr>
              <a:t>Brussels, 31 March </a:t>
            </a:r>
            <a:r>
              <a:rPr lang="en-GB" altLang="en-US" sz="1544" b="0" dirty="0" smtClean="0">
                <a:solidFill>
                  <a:srgbClr val="302C24"/>
                </a:solidFill>
                <a:latin typeface="Tahoma" pitchFamily="34" charset="0"/>
              </a:rPr>
              <a:t>20</a:t>
            </a:r>
            <a:r>
              <a:rPr lang="en-IE" altLang="en-US" sz="1544" b="0" dirty="0" smtClean="0">
                <a:solidFill>
                  <a:srgbClr val="302C24"/>
                </a:solidFill>
                <a:latin typeface="Tahoma" pitchFamily="34" charset="0"/>
              </a:rPr>
              <a:t>XX</a:t>
            </a:r>
            <a:endParaRPr lang="en-GB" altLang="en-US" sz="1544" b="0" dirty="0">
              <a:solidFill>
                <a:srgbClr val="302C24"/>
              </a:solidFill>
              <a:latin typeface="Tahoma" pitchFamily="34" charset="0"/>
            </a:endParaRPr>
          </a:p>
          <a:p>
            <a:pPr marL="375648" indent="-375648">
              <a:defRPr/>
            </a:pPr>
            <a:r>
              <a:rPr lang="en-GB" altLang="en-US" sz="1544" b="0" dirty="0">
                <a:solidFill>
                  <a:srgbClr val="302C24"/>
                </a:solidFill>
                <a:latin typeface="Tahoma" pitchFamily="34" charset="0"/>
              </a:rPr>
              <a:t>"Signed"</a:t>
            </a:r>
          </a:p>
          <a:p>
            <a:pPr marL="375648" indent="-375648">
              <a:defRPr/>
            </a:pPr>
            <a:r>
              <a:rPr lang="en-GB" altLang="en-US" sz="1544" b="0" dirty="0">
                <a:solidFill>
                  <a:srgbClr val="302C24"/>
                </a:solidFill>
                <a:latin typeface="Tahoma" pitchFamily="34" charset="0"/>
              </a:rPr>
              <a:t>The Director-General</a:t>
            </a:r>
          </a:p>
          <a:p>
            <a:pPr marL="375648" indent="-375648">
              <a:defRPr/>
            </a:pPr>
            <a:endParaRPr lang="en-GB" altLang="en-US" sz="1544" b="0" dirty="0">
              <a:solidFill>
                <a:srgbClr val="302C24"/>
              </a:solidFill>
              <a:latin typeface="Tahoma" pitchFamily="34" charset="0"/>
            </a:endParaRPr>
          </a:p>
          <a:p>
            <a:pPr marL="375648" indent="-375648">
              <a:defRPr/>
            </a:pPr>
            <a:r>
              <a:rPr lang="en-GB" altLang="en-US" sz="1323" b="0" i="1" dirty="0">
                <a:solidFill>
                  <a:srgbClr val="302C24"/>
                </a:solidFill>
                <a:latin typeface="Tahoma" pitchFamily="34" charset="0"/>
              </a:rPr>
              <a:t>[1]</a:t>
            </a:r>
            <a:r>
              <a:rPr lang="en-GB" altLang="en-US" sz="1323" b="0" i="1" dirty="0">
                <a:solidFill>
                  <a:srgbClr val="302C24"/>
                </a:solidFill>
                <a:latin typeface="Tahoma" pitchFamily="34" charset="0"/>
                <a:sym typeface="Wingdings 3" pitchFamily="18" charset="2"/>
              </a:rPr>
              <a:t></a:t>
            </a:r>
            <a:r>
              <a:rPr lang="en-GB" altLang="en-US" sz="1323" b="0" i="1" dirty="0">
                <a:solidFill>
                  <a:srgbClr val="302C24"/>
                </a:solidFill>
                <a:latin typeface="Tahoma" pitchFamily="34" charset="0"/>
              </a:rPr>
              <a:t>True and fair in this context means a reliable, complete and correct view on the state of affairs in the service. </a:t>
            </a:r>
          </a:p>
          <a:p>
            <a:pPr marL="375648" indent="-375648">
              <a:spcBef>
                <a:spcPct val="20000"/>
              </a:spcBef>
              <a:buClr>
                <a:srgbClr val="00AEEF"/>
              </a:buClr>
              <a:defRPr/>
            </a:pPr>
            <a:endParaRPr lang="en-US" altLang="en-US" sz="1323" b="0" dirty="0">
              <a:solidFill>
                <a:srgbClr val="302C24"/>
              </a:solidFill>
              <a:latin typeface="Tahoma" pitchFamily="34" charset="0"/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173421" y="3638858"/>
            <a:ext cx="6852394" cy="55321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693" tIns="50347" rIns="100693" bIns="50347">
            <a:spAutoFit/>
          </a:bodyPr>
          <a:lstStyle>
            <a:lvl1pPr eaLnBrk="0" hangingPunct="0"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EF0"/>
              </a:buClr>
              <a:buChar char="•"/>
              <a:defRPr sz="2000" b="1">
                <a:solidFill>
                  <a:srgbClr val="0F549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ClrTx/>
              <a:buFontTx/>
              <a:buNone/>
            </a:pPr>
            <a:r>
              <a:rPr lang="en-GB" altLang="en-US" sz="1544" b="0" dirty="0">
                <a:solidFill>
                  <a:srgbClr val="302C24"/>
                </a:solidFill>
              </a:rPr>
              <a:t>Reservation concerning  the rate of residual errors with regard to the accuracy of financial statements in the </a:t>
            </a:r>
            <a:r>
              <a:rPr lang="en-GB" altLang="en-US" sz="1544" b="0" dirty="0" smtClean="0">
                <a:solidFill>
                  <a:srgbClr val="302C24"/>
                </a:solidFill>
              </a:rPr>
              <a:t>Framework Programme</a:t>
            </a:r>
            <a:endParaRPr lang="en-GB" altLang="en-US" sz="1544" b="0" dirty="0">
              <a:solidFill>
                <a:srgbClr val="302C24"/>
              </a:solidFill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6340866" y="199534"/>
            <a:ext cx="635357" cy="395566"/>
          </a:xfrm>
          <a:prstGeom prst="rightArrow">
            <a:avLst>
              <a:gd name="adj1" fmla="val 50000"/>
              <a:gd name="adj2" fmla="val 40155"/>
            </a:avLst>
          </a:prstGeom>
          <a:solidFill>
            <a:srgbClr val="FFE161"/>
          </a:solidFill>
          <a:ln w="952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100693" tIns="50347" rIns="100693" bIns="50347" anchor="ctr"/>
          <a:lstStyle/>
          <a:p>
            <a:endParaRPr lang="en-US" altLang="en-US" sz="1323" b="0">
              <a:solidFill>
                <a:srgbClr val="0F5494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619164" y="-38506"/>
            <a:ext cx="4090432" cy="81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693" tIns="50347" rIns="100693" bIns="50347">
            <a:spAutoFit/>
          </a:bodyPr>
          <a:lstStyle>
            <a:lvl1pPr marL="390525" indent="-3905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GB" altLang="en-US" sz="2315" i="1" kern="0" dirty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DG Declaration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GB" altLang="en-US" sz="2315" i="1" kern="0" dirty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of Assurance</a:t>
            </a:r>
          </a:p>
        </p:txBody>
      </p:sp>
    </p:spTree>
    <p:extLst>
      <p:ext uri="{BB962C8B-B14F-4D97-AF65-F5344CB8AC3E}">
        <p14:creationId xmlns:p14="http://schemas.microsoft.com/office/powerpoint/2010/main" val="125026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62918" y="2352393"/>
            <a:ext cx="9367564" cy="436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pPr marL="378047" indent="-378047">
              <a:spcBef>
                <a:spcPct val="20000"/>
              </a:spcBef>
              <a:buClr>
                <a:schemeClr val="bg1"/>
              </a:buClr>
            </a:pPr>
            <a:r>
              <a:rPr lang="en-GB" sz="2646" i="1" dirty="0">
                <a:solidFill>
                  <a:srgbClr val="0070C0"/>
                </a:solidFill>
              </a:rPr>
              <a:t>	</a:t>
            </a: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646" i="1" dirty="0">
                <a:solidFill>
                  <a:srgbClr val="0070C0"/>
                </a:solidFill>
              </a:rPr>
              <a:t>Misunderstandings of the rules;</a:t>
            </a: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646" i="1" dirty="0">
                <a:solidFill>
                  <a:srgbClr val="0070C0"/>
                </a:solidFill>
              </a:rPr>
              <a:t>Lack of attention to the detail of the provisions of </a:t>
            </a:r>
            <a:r>
              <a:rPr lang="en-GB" sz="2646" i="1" dirty="0" smtClean="0">
                <a:solidFill>
                  <a:srgbClr val="0070C0"/>
                </a:solidFill>
              </a:rPr>
              <a:t>the grant </a:t>
            </a:r>
            <a:r>
              <a:rPr lang="en-GB" sz="2646" i="1" dirty="0">
                <a:solidFill>
                  <a:srgbClr val="0070C0"/>
                </a:solidFill>
              </a:rPr>
              <a:t>agreements.</a:t>
            </a:r>
          </a:p>
          <a:p>
            <a:pPr marL="378047" indent="-378047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bg1"/>
              </a:buClr>
            </a:pP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GB" sz="2646" i="1" dirty="0">
              <a:solidFill>
                <a:srgbClr val="0070C0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87"/>
              <a:t>Errors. Why do they occur?</a:t>
            </a:r>
          </a:p>
        </p:txBody>
      </p:sp>
    </p:spTree>
    <p:extLst>
      <p:ext uri="{BB962C8B-B14F-4D97-AF65-F5344CB8AC3E}">
        <p14:creationId xmlns:p14="http://schemas.microsoft.com/office/powerpoint/2010/main" val="3778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196" y="1636524"/>
            <a:ext cx="8970247" cy="5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087">
                <a:solidFill>
                  <a:srgbClr val="034EA2"/>
                </a:solidFill>
              </a:rPr>
              <a:t>The consequences of errors: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22195" y="2352393"/>
            <a:ext cx="4284715" cy="253967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6213" indent="-176213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5" dirty="0">
                <a:solidFill>
                  <a:srgbClr val="FF3300"/>
                </a:solidFill>
              </a:rPr>
              <a:t>Beneficiaries</a:t>
            </a:r>
          </a:p>
          <a:p>
            <a:pPr eaLnBrk="1" hangingPunct="1">
              <a:buFont typeface="Wingdings" pitchFamily="2" charset="2"/>
              <a:buChar char="§"/>
            </a:pPr>
            <a:endParaRPr lang="en-GB" sz="1985" i="1" dirty="0" smtClean="0">
              <a:solidFill>
                <a:srgbClr val="034EA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1985" i="1" dirty="0" smtClean="0">
                <a:solidFill>
                  <a:srgbClr val="034EA2"/>
                </a:solidFill>
              </a:rPr>
              <a:t>Non-optimal </a:t>
            </a:r>
            <a:r>
              <a:rPr lang="en-GB" sz="1985" i="1" dirty="0">
                <a:solidFill>
                  <a:srgbClr val="034EA2"/>
                </a:solidFill>
              </a:rPr>
              <a:t>use of funding available </a:t>
            </a:r>
            <a:endParaRPr lang="en-GB" sz="1985" i="1" dirty="0" smtClean="0">
              <a:solidFill>
                <a:srgbClr val="034EA2"/>
              </a:solidFill>
            </a:endParaRPr>
          </a:p>
          <a:p>
            <a:pPr marL="0" indent="0" eaLnBrk="1" hangingPunct="1"/>
            <a:r>
              <a:rPr lang="en-GB" sz="1985" i="1" dirty="0" smtClean="0">
                <a:solidFill>
                  <a:srgbClr val="034EA2"/>
                </a:solidFill>
              </a:rPr>
              <a:t> </a:t>
            </a:r>
            <a:endParaRPr lang="en-GB" sz="1985" i="1" dirty="0">
              <a:solidFill>
                <a:srgbClr val="034EA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985" i="1" dirty="0" smtClean="0">
                <a:solidFill>
                  <a:srgbClr val="034EA2"/>
                </a:solidFill>
              </a:rPr>
              <a:t>Recoveries</a:t>
            </a:r>
            <a:endParaRPr lang="en-US" sz="1985" i="1" dirty="0">
              <a:solidFill>
                <a:srgbClr val="034EA2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84740" y="2352393"/>
            <a:ext cx="4046676" cy="253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6213" indent="-176213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5">
                <a:solidFill>
                  <a:srgbClr val="FF3300"/>
                </a:solidFill>
              </a:rPr>
              <a:t>European Commission</a:t>
            </a:r>
          </a:p>
          <a:p>
            <a:pPr eaLnBrk="1" hangingPunct="1">
              <a:buFontTx/>
              <a:buChar char="•"/>
            </a:pPr>
            <a:endParaRPr lang="en-GB" sz="1764">
              <a:solidFill>
                <a:srgbClr val="034EA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1985" i="1">
                <a:solidFill>
                  <a:srgbClr val="034EA2"/>
                </a:solidFill>
              </a:rPr>
              <a:t>Scrutiny of the Budgetary Authority and ECA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sz="1985" i="1">
                <a:solidFill>
                  <a:srgbClr val="034EA2"/>
                </a:solidFill>
              </a:rPr>
              <a:t>Increased error rate</a:t>
            </a:r>
          </a:p>
          <a:p>
            <a:pPr>
              <a:buFont typeface="Wingdings" pitchFamily="2" charset="2"/>
              <a:buChar char="§"/>
            </a:pPr>
            <a:r>
              <a:rPr lang="en-US" sz="1985" i="1">
                <a:solidFill>
                  <a:srgbClr val="034EA2"/>
                </a:solidFill>
              </a:rPr>
              <a:t>Increased ex post audit efforts</a:t>
            </a:r>
          </a:p>
          <a:p>
            <a:pPr>
              <a:buFont typeface="Wingdings" pitchFamily="2" charset="2"/>
              <a:buChar char="§"/>
            </a:pPr>
            <a:r>
              <a:rPr lang="en-GB" sz="1985" i="1">
                <a:solidFill>
                  <a:srgbClr val="034EA2"/>
                </a:solidFill>
              </a:rPr>
              <a:t>Corrective measures</a:t>
            </a:r>
            <a:endParaRPr lang="en-GB" sz="1764">
              <a:solidFill>
                <a:srgbClr val="034EA2"/>
              </a:solidFill>
            </a:endParaRP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4790108" y="4892067"/>
            <a:ext cx="535589" cy="1076429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592"/>
          </a:p>
        </p:txBody>
      </p:sp>
      <p:pic>
        <p:nvPicPr>
          <p:cNvPr id="17414" name="Picture 12" descr="no-error-sign-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05" y="4970830"/>
            <a:ext cx="1825554" cy="18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4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531065" y="6885649"/>
            <a:ext cx="2352393" cy="525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DD4AE14-8BF5-4248-82A8-1CC7B99A81F7}" type="slidenum">
              <a:rPr lang="en-GB" sz="1544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9</a:t>
            </a:fld>
            <a:endParaRPr lang="en-GB" sz="1544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2918" y="1319720"/>
            <a:ext cx="9448078" cy="714119"/>
          </a:xfrm>
        </p:spPr>
        <p:txBody>
          <a:bodyPr/>
          <a:lstStyle/>
          <a:p>
            <a:pPr marL="672084" indent="-672084">
              <a:lnSpc>
                <a:spcPct val="80000"/>
              </a:lnSpc>
              <a:buNone/>
              <a:defRPr/>
            </a:pPr>
            <a:endParaRPr lang="fr-BE" sz="55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2084" indent="-672084">
              <a:lnSpc>
                <a:spcPct val="80000"/>
              </a:lnSpc>
              <a:buFontTx/>
              <a:buAutoNum type="arabicPeriod" startAt="2"/>
              <a:defRPr/>
            </a:pPr>
            <a:endParaRPr lang="fr-BE" sz="55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2084" indent="-672084" algn="ctr">
              <a:lnSpc>
                <a:spcPct val="80000"/>
              </a:lnSpc>
              <a:buNone/>
              <a:defRPr/>
            </a:pPr>
            <a:r>
              <a:rPr lang="fr-B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Audit Cycle</a:t>
            </a:r>
          </a:p>
          <a:p>
            <a:pPr marL="672084" indent="-672084">
              <a:lnSpc>
                <a:spcPct val="80000"/>
              </a:lnSpc>
              <a:buFontTx/>
              <a:buAutoNum type="arabicPeriod" startAt="2"/>
              <a:defRPr/>
            </a:pPr>
            <a:endParaRPr lang="fr-BE" sz="55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2084" indent="-672084">
              <a:lnSpc>
                <a:spcPct val="80000"/>
              </a:lnSpc>
              <a:buFontTx/>
              <a:buAutoNum type="arabicPeriod" startAt="2"/>
              <a:defRPr/>
            </a:pPr>
            <a:endParaRPr lang="en-GB" sz="55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807027" y="2112604"/>
          <a:ext cx="5002335" cy="500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1853117" y="462077"/>
            <a:ext cx="7146444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sz="1985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41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a4db51b-e8a9-4026-8a86-c53de6a39483">ECCSC-1670136627-323</_dlc_DocId>
    <_dlc_DocIdUrl xmlns="aa4db51b-e8a9-4026-8a86-c53de6a39483">
      <Url>https://myintracomm-collab.ec.europa.eu/networks/H2020CSC/_layouts/15/DocIdRedir.aspx?ID=ECCSC-1670136627-323</Url>
      <Description>ECCSC-1670136627-323</Description>
    </_dlc_DocIdUrl>
    <_Status xmlns="http://schemas.microsoft.com/sharepoint/v3/fields">Not Started</_Status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8B2BC071E8EB2243968575FDA64A7FCF" ma:contentTypeVersion="2" ma:contentTypeDescription="Create a new document in this library." ma:contentTypeScope="" ma:versionID="377a1ec4d18f8d16d266915a2bbf83c4">
  <xsd:schema xmlns:xsd="http://www.w3.org/2001/XMLSchema" xmlns:xs="http://www.w3.org/2001/XMLSchema" xmlns:p="http://schemas.microsoft.com/office/2006/metadata/properties" xmlns:ns2="http://schemas.microsoft.com/sharepoint/v3/fields" xmlns:ns3="aa4db51b-e8a9-4026-8a86-c53de6a39483" targetNamespace="http://schemas.microsoft.com/office/2006/metadata/properties" ma:root="true" ma:fieldsID="9ee9dd4bd1b55e010c31c60bf2d6f362" ns2:_="" ns3:_="">
    <xsd:import namespace="http://schemas.microsoft.com/sharepoint/v3/fields"/>
    <xsd:import namespace="aa4db51b-e8a9-4026-8a86-c53de6a39483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db51b-e8a9-4026-8a86-c53de6a39483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EEAAFF-0D3B-4DE5-9E14-5FF0A1B6D2C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a4db51b-e8a9-4026-8a86-c53de6a3948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9CAF5A-6204-49CF-A878-1DCF8B83FF8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09A4818-EC20-4F1E-9242-EC7480E50C7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6581D92-25AC-47CD-B914-B6BEAE62FA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aa4db51b-e8a9-4026-8a86-c53de6a39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23160</TotalTime>
  <Words>1308</Words>
  <Application>Microsoft Office PowerPoint</Application>
  <PresentationFormat>Custom</PresentationFormat>
  <Paragraphs>238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Verdana</vt:lpstr>
      <vt:lpstr>Wingdings</vt:lpstr>
      <vt:lpstr>Wingdings 3</vt:lpstr>
      <vt:lpstr>3_Default Design</vt:lpstr>
      <vt:lpstr>Default Design</vt:lpstr>
      <vt:lpstr>1_Blank</vt:lpstr>
      <vt:lpstr>Regional Stakeholder Event on Horizon Europe Implementation  Ex-ante and ex-post controls: From H2020 to Horizon Europe  Romania and Bulgaria, Ruse, 22 January 2020     </vt:lpstr>
      <vt:lpstr>PowerPoint Presentation</vt:lpstr>
      <vt:lpstr> 1. Ex-ante controls</vt:lpstr>
      <vt:lpstr> 1. Ex-ante controls</vt:lpstr>
      <vt:lpstr>PowerPoint Presentation</vt:lpstr>
      <vt:lpstr>PowerPoint Presentation</vt:lpstr>
      <vt:lpstr>Errors. Why do they occur?</vt:lpstr>
      <vt:lpstr>PowerPoint Presentation</vt:lpstr>
      <vt:lpstr>PowerPoint Presentation</vt:lpstr>
      <vt:lpstr>PowerPoint Presentation</vt:lpstr>
      <vt:lpstr> Error Rate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turneem</dc:creator>
  <cp:keywords/>
  <dc:description/>
  <cp:lastModifiedBy>KARAGIANNIDOU Agni (RTD)</cp:lastModifiedBy>
  <cp:revision>1114</cp:revision>
  <cp:lastPrinted>2019-06-21T16:50:07Z</cp:lastPrinted>
  <dcterms:created xsi:type="dcterms:W3CDTF">2011-10-28T10:25:18Z</dcterms:created>
  <dcterms:modified xsi:type="dcterms:W3CDTF">2020-01-20T15:13:20Z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0x010100258AA79CEB83498886A3A08681123250008B2BC071E8EB2243968575FDA64A7FCF</vt:lpwstr>
  </property>
  <property fmtid="{D5CDD505-2E9C-101B-9397-08002B2CF9AE}" pid="3" name="_dlc_DocIdItemGuid">
    <vt:lpwstr>c0bc3bbf-2ec7-40c3-a5ce-72dca2e468b9</vt:lpwstr>
  </property>
</Properties>
</file>